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4.xml" ContentType="application/vnd.openxmlformats-officedocument.drawingml.chart+xml"/>
  <Override PartName="/ppt/notesSlides/notesSlide26.xml" ContentType="application/vnd.openxmlformats-officedocument.presentationml.notesSlide+xml"/>
  <Override PartName="/ppt/charts/chart5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2" r:id="rId1"/>
  </p:sldMasterIdLst>
  <p:notesMasterIdLst>
    <p:notesMasterId r:id="rId63"/>
  </p:notesMasterIdLst>
  <p:handoutMasterIdLst>
    <p:handoutMasterId r:id="rId64"/>
  </p:handoutMasterIdLst>
  <p:sldIdLst>
    <p:sldId id="450" r:id="rId2"/>
    <p:sldId id="797" r:id="rId3"/>
    <p:sldId id="799" r:id="rId4"/>
    <p:sldId id="715" r:id="rId5"/>
    <p:sldId id="834" r:id="rId6"/>
    <p:sldId id="835" r:id="rId7"/>
    <p:sldId id="805" r:id="rId8"/>
    <p:sldId id="840" r:id="rId9"/>
    <p:sldId id="831" r:id="rId10"/>
    <p:sldId id="833" r:id="rId11"/>
    <p:sldId id="824" r:id="rId12"/>
    <p:sldId id="808" r:id="rId13"/>
    <p:sldId id="809" r:id="rId14"/>
    <p:sldId id="810" r:id="rId15"/>
    <p:sldId id="811" r:id="rId16"/>
    <p:sldId id="812" r:id="rId17"/>
    <p:sldId id="813" r:id="rId18"/>
    <p:sldId id="814" r:id="rId19"/>
    <p:sldId id="815" r:id="rId20"/>
    <p:sldId id="816" r:id="rId21"/>
    <p:sldId id="817" r:id="rId22"/>
    <p:sldId id="818" r:id="rId23"/>
    <p:sldId id="819" r:id="rId24"/>
    <p:sldId id="836" r:id="rId25"/>
    <p:sldId id="829" r:id="rId26"/>
    <p:sldId id="825" r:id="rId27"/>
    <p:sldId id="837" r:id="rId28"/>
    <p:sldId id="828" r:id="rId29"/>
    <p:sldId id="772" r:id="rId30"/>
    <p:sldId id="776" r:id="rId31"/>
    <p:sldId id="777" r:id="rId32"/>
    <p:sldId id="778" r:id="rId33"/>
    <p:sldId id="773" r:id="rId34"/>
    <p:sldId id="769" r:id="rId35"/>
    <p:sldId id="830" r:id="rId36"/>
    <p:sldId id="761" r:id="rId37"/>
    <p:sldId id="770" r:id="rId38"/>
    <p:sldId id="858" r:id="rId39"/>
    <p:sldId id="841" r:id="rId40"/>
    <p:sldId id="842" r:id="rId41"/>
    <p:sldId id="741" r:id="rId42"/>
    <p:sldId id="838" r:id="rId43"/>
    <p:sldId id="839" r:id="rId44"/>
    <p:sldId id="843" r:id="rId45"/>
    <p:sldId id="844" r:id="rId46"/>
    <p:sldId id="845" r:id="rId47"/>
    <p:sldId id="855" r:id="rId48"/>
    <p:sldId id="857" r:id="rId49"/>
    <p:sldId id="856" r:id="rId50"/>
    <p:sldId id="852" r:id="rId51"/>
    <p:sldId id="847" r:id="rId52"/>
    <p:sldId id="848" r:id="rId53"/>
    <p:sldId id="849" r:id="rId54"/>
    <p:sldId id="850" r:id="rId55"/>
    <p:sldId id="851" r:id="rId56"/>
    <p:sldId id="744" r:id="rId57"/>
    <p:sldId id="792" r:id="rId58"/>
    <p:sldId id="747" r:id="rId59"/>
    <p:sldId id="791" r:id="rId60"/>
    <p:sldId id="846" r:id="rId61"/>
    <p:sldId id="721" r:id="rId62"/>
  </p:sldIdLst>
  <p:sldSz cx="9144000" cy="6858000" type="screen4x3"/>
  <p:notesSz cx="7150100" cy="9448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nnifer barbour" initials="" lastIdx="8" clrIdx="0"/>
  <p:cmAuthor id="1" name="Suzanne L. Pritchard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682F"/>
    <a:srgbClr val="005C2A"/>
    <a:srgbClr val="002A13"/>
    <a:srgbClr val="007635"/>
    <a:srgbClr val="CCECFF"/>
    <a:srgbClr val="CC0000"/>
    <a:srgbClr val="000000"/>
    <a:srgbClr val="77BEF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359" autoAdjust="0"/>
    <p:restoredTop sz="72426" autoAdjust="0"/>
  </p:normalViewPr>
  <p:slideViewPr>
    <p:cSldViewPr snapToGrid="0">
      <p:cViewPr>
        <p:scale>
          <a:sx n="66" d="100"/>
          <a:sy n="66" d="100"/>
        </p:scale>
        <p:origin x="-1176" y="-72"/>
      </p:cViewPr>
      <p:guideLst>
        <p:guide orient="horz" pos="3861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494"/>
    </p:cViewPr>
  </p:sorterViewPr>
  <p:notesViewPr>
    <p:cSldViewPr snapToGrid="0">
      <p:cViewPr varScale="1">
        <p:scale>
          <a:sx n="53" d="100"/>
          <a:sy n="53" d="100"/>
        </p:scale>
        <p:origin x="-2208" y="-67"/>
      </p:cViewPr>
      <p:guideLst>
        <p:guide orient="horz" pos="2976"/>
        <p:guide pos="225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Color</c:v>
                </c:pt>
              </c:strCache>
            </c:strRef>
          </c:tx>
          <c:spPr>
            <a:solidFill>
              <a:schemeClr val="tx2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Category</c:v>
                </c:pt>
                <c:pt idx="1">
                  <c:v>Instance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74.3</c:v>
                </c:pt>
                <c:pt idx="1">
                  <c:v>59.3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Depth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Category</c:v>
                </c:pt>
                <c:pt idx="1">
                  <c:v>Instance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53.1</c:v>
                </c:pt>
                <c:pt idx="1">
                  <c:v>32.299999999999997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Color+Depth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Category</c:v>
                </c:pt>
                <c:pt idx="1">
                  <c:v>Instance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81.900000000000006</c:v>
                </c:pt>
                <c:pt idx="1">
                  <c:v>73.900000000000006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axId val="50914816"/>
        <c:axId val="50916352"/>
      </c:barChart>
      <c:catAx>
        <c:axId val="50914816"/>
        <c:scaling>
          <c:orientation val="minMax"/>
        </c:scaling>
        <c:delete val="0"/>
        <c:axPos val="b"/>
        <c:majorTickMark val="out"/>
        <c:minorTickMark val="none"/>
        <c:tickLblPos val="nextTo"/>
        <c:crossAx val="50916352"/>
        <c:crosses val="autoZero"/>
        <c:auto val="1"/>
        <c:lblAlgn val="ctr"/>
        <c:lblOffset val="100"/>
        <c:noMultiLvlLbl val="0"/>
      </c:catAx>
      <c:valAx>
        <c:axId val="50916352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091481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  <a:ln w="28575">
      <a:solidFill>
        <a:schemeClr val="tx1"/>
      </a:solidFill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Color</c:v>
                </c:pt>
              </c:strCache>
            </c:strRef>
          </c:tx>
          <c:spPr>
            <a:solidFill>
              <a:schemeClr val="tx2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Category</c:v>
                </c:pt>
                <c:pt idx="1">
                  <c:v>Instance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74.3</c:v>
                </c:pt>
                <c:pt idx="1">
                  <c:v>59.3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Depth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Category</c:v>
                </c:pt>
                <c:pt idx="1">
                  <c:v>Instance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53.1</c:v>
                </c:pt>
                <c:pt idx="1">
                  <c:v>32.299999999999997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Color+Depth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Category</c:v>
                </c:pt>
                <c:pt idx="1">
                  <c:v>Instance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81.900000000000006</c:v>
                </c:pt>
                <c:pt idx="1">
                  <c:v>73.900000000000006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axId val="134426624"/>
        <c:axId val="134428160"/>
      </c:barChart>
      <c:catAx>
        <c:axId val="134426624"/>
        <c:scaling>
          <c:orientation val="minMax"/>
        </c:scaling>
        <c:delete val="0"/>
        <c:axPos val="b"/>
        <c:majorTickMark val="out"/>
        <c:minorTickMark val="none"/>
        <c:tickLblPos val="nextTo"/>
        <c:crossAx val="134428160"/>
        <c:crosses val="autoZero"/>
        <c:auto val="1"/>
        <c:lblAlgn val="ctr"/>
        <c:lblOffset val="100"/>
        <c:noMultiLvlLbl val="0"/>
      </c:catAx>
      <c:valAx>
        <c:axId val="134428160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42662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  <a:ln w="28575">
      <a:solidFill>
        <a:schemeClr val="tx1"/>
      </a:solidFill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Color</c:v>
                </c:pt>
              </c:strCache>
            </c:strRef>
          </c:tx>
          <c:spPr>
            <a:solidFill>
              <a:schemeClr val="tx2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Category</c:v>
                </c:pt>
                <c:pt idx="1">
                  <c:v>Instance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80.7</c:v>
                </c:pt>
                <c:pt idx="1">
                  <c:v>90.8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Depth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Category</c:v>
                </c:pt>
                <c:pt idx="1">
                  <c:v>Instance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80.3</c:v>
                </c:pt>
                <c:pt idx="1">
                  <c:v>54.7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Color+Depth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Category</c:v>
                </c:pt>
                <c:pt idx="1">
                  <c:v>Instance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86.5</c:v>
                </c:pt>
                <c:pt idx="1">
                  <c:v>91.2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axId val="134577152"/>
        <c:axId val="134595328"/>
      </c:barChart>
      <c:catAx>
        <c:axId val="134577152"/>
        <c:scaling>
          <c:orientation val="minMax"/>
        </c:scaling>
        <c:delete val="0"/>
        <c:axPos val="b"/>
        <c:majorTickMark val="out"/>
        <c:minorTickMark val="none"/>
        <c:tickLblPos val="nextTo"/>
        <c:crossAx val="134595328"/>
        <c:crosses val="autoZero"/>
        <c:auto val="1"/>
        <c:lblAlgn val="ctr"/>
        <c:lblOffset val="100"/>
        <c:noMultiLvlLbl val="0"/>
      </c:catAx>
      <c:valAx>
        <c:axId val="134595328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577152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  <a:ln w="28575">
      <a:solidFill>
        <a:schemeClr val="tx1"/>
      </a:solidFill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Color</c:v>
                </c:pt>
              </c:strCache>
            </c:strRef>
          </c:tx>
          <c:spPr>
            <a:solidFill>
              <a:schemeClr val="tx2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Category</c:v>
                </c:pt>
                <c:pt idx="1">
                  <c:v>Instance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74.3</c:v>
                </c:pt>
                <c:pt idx="1">
                  <c:v>59.3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Depth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Category</c:v>
                </c:pt>
                <c:pt idx="1">
                  <c:v>Instance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53.1</c:v>
                </c:pt>
                <c:pt idx="1">
                  <c:v>32.299999999999997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Color+Depth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Category</c:v>
                </c:pt>
                <c:pt idx="1">
                  <c:v>Instance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81.900000000000006</c:v>
                </c:pt>
                <c:pt idx="1">
                  <c:v>73.900000000000006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axId val="134343680"/>
        <c:axId val="134349568"/>
      </c:barChart>
      <c:catAx>
        <c:axId val="134343680"/>
        <c:scaling>
          <c:orientation val="minMax"/>
        </c:scaling>
        <c:delete val="0"/>
        <c:axPos val="b"/>
        <c:majorTickMark val="out"/>
        <c:minorTickMark val="none"/>
        <c:tickLblPos val="nextTo"/>
        <c:crossAx val="134349568"/>
        <c:crosses val="autoZero"/>
        <c:auto val="1"/>
        <c:lblAlgn val="ctr"/>
        <c:lblOffset val="100"/>
        <c:noMultiLvlLbl val="0"/>
      </c:catAx>
      <c:valAx>
        <c:axId val="134349568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34368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  <a:ln w="28575">
      <a:solidFill>
        <a:schemeClr val="tx1"/>
      </a:solidFill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Color</c:v>
                </c:pt>
              </c:strCache>
            </c:strRef>
          </c:tx>
          <c:spPr>
            <a:solidFill>
              <a:schemeClr val="tx2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Category</c:v>
                </c:pt>
                <c:pt idx="1">
                  <c:v>Instance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82.4</c:v>
                </c:pt>
                <c:pt idx="1">
                  <c:v>92.1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Depth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Category</c:v>
                </c:pt>
                <c:pt idx="1">
                  <c:v>Instance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81.2</c:v>
                </c:pt>
                <c:pt idx="1">
                  <c:v>52.7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Color+Depth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Category</c:v>
                </c:pt>
                <c:pt idx="1">
                  <c:v>Instance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87.5</c:v>
                </c:pt>
                <c:pt idx="1">
                  <c:v>92.8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axId val="134621440"/>
        <c:axId val="134627328"/>
      </c:barChart>
      <c:catAx>
        <c:axId val="134621440"/>
        <c:scaling>
          <c:orientation val="minMax"/>
        </c:scaling>
        <c:delete val="0"/>
        <c:axPos val="b"/>
        <c:majorTickMark val="out"/>
        <c:minorTickMark val="none"/>
        <c:tickLblPos val="nextTo"/>
        <c:crossAx val="134627328"/>
        <c:crosses val="autoZero"/>
        <c:auto val="1"/>
        <c:lblAlgn val="ctr"/>
        <c:lblOffset val="100"/>
        <c:noMultiLvlLbl val="0"/>
      </c:catAx>
      <c:valAx>
        <c:axId val="134627328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62144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  <a:ln w="28575">
      <a:solidFill>
        <a:schemeClr val="tx1"/>
      </a:solidFill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49713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0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4138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0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49713" y="8974138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200">
                <a:cs typeface="+mn-cs"/>
              </a:defRPr>
            </a:lvl1pPr>
          </a:lstStyle>
          <a:p>
            <a:pPr>
              <a:defRPr/>
            </a:pPr>
            <a:fld id="{AE3B5745-2E40-4C89-8999-1AF05FB1CA3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6896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defTabSz="947738" eaLnBrk="0" hangingPunct="0">
              <a:lnSpc>
                <a:spcPct val="100000"/>
              </a:lnSpc>
              <a:spcBef>
                <a:spcPct val="0"/>
              </a:spcBef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5130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defTabSz="947738" eaLnBrk="0" hangingPunct="0">
              <a:lnSpc>
                <a:spcPct val="100000"/>
              </a:lnSpc>
              <a:spcBef>
                <a:spcPct val="0"/>
              </a:spcBef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2850" y="708025"/>
            <a:ext cx="47244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4088" y="4487863"/>
            <a:ext cx="5241925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5725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defTabSz="947738" eaLnBrk="0" hangingPunct="0">
              <a:lnSpc>
                <a:spcPct val="100000"/>
              </a:lnSpc>
              <a:spcBef>
                <a:spcPct val="0"/>
              </a:spcBef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51300" y="8975725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 defTabSz="947738" eaLnBrk="0" hangingPunct="0">
              <a:lnSpc>
                <a:spcPct val="100000"/>
              </a:lnSpc>
              <a:spcBef>
                <a:spcPct val="0"/>
              </a:spcBef>
              <a:defRPr sz="1200">
                <a:cs typeface="+mn-cs"/>
              </a:defRPr>
            </a:lvl1pPr>
          </a:lstStyle>
          <a:p>
            <a:pPr>
              <a:defRPr/>
            </a:pPr>
            <a:fld id="{FF4E7A27-6C2D-4CC6-A256-B47508F62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14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231775" indent="-230188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461963" indent="-228600" algn="l" rtl="0" eaLnBrk="0" fontAlgn="base" hangingPunct="0">
      <a:spcBef>
        <a:spcPct val="30000"/>
      </a:spcBef>
      <a:spcAft>
        <a:spcPct val="0"/>
      </a:spcAft>
      <a:buFont typeface="Verdana" pitchFamily="34" charset="0"/>
      <a:buChar char="–"/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633413" indent="-169863" algn="l" rtl="0" eaLnBrk="0" fontAlgn="base" hangingPunct="0">
      <a:spcBef>
        <a:spcPct val="30000"/>
      </a:spcBef>
      <a:spcAft>
        <a:spcPct val="0"/>
      </a:spcAft>
      <a:buFont typeface="Verdana" pitchFamily="34" charset="0"/>
      <a:buChar char="•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803275" indent="-168275" algn="l" rtl="0" eaLnBrk="0" fontAlgn="base" hangingPunct="0">
      <a:spcBef>
        <a:spcPct val="30000"/>
      </a:spcBef>
      <a:spcAft>
        <a:spcPct val="0"/>
      </a:spcAft>
      <a:buFont typeface="Verdana" pitchFamily="34" charset="0"/>
      <a:buChar char="–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82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1F388-8D00-4764-9B0C-60693E4A5869}" type="slidenum">
              <a:rPr lang="en-US" smtClean="0">
                <a:cs typeface="Arial" charset="0"/>
              </a:rPr>
              <a:pPr/>
              <a:t>16</a:t>
            </a:fld>
            <a:endParaRPr lang="en-US" smtClean="0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722813" cy="354171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052" y="4487212"/>
            <a:ext cx="5245997" cy="4251637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1F388-8D00-4764-9B0C-60693E4A5869}" type="slidenum">
              <a:rPr lang="en-US" smtClean="0">
                <a:cs typeface="Arial" charset="0"/>
              </a:rPr>
              <a:pPr/>
              <a:t>17</a:t>
            </a:fld>
            <a:endParaRPr lang="en-US" smtClean="0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722813" cy="354171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052" y="4487212"/>
            <a:ext cx="5245997" cy="4251637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 typical</a:t>
            </a:r>
            <a:r>
              <a:rPr lang="en-US" baseline="0" dirty="0" smtClean="0"/>
              <a:t> pipeline of recognition goes like this:</a:t>
            </a:r>
          </a:p>
          <a:p>
            <a:pPr eaLnBrk="1" hangingPunct="1"/>
            <a:endParaRPr lang="en-US" baseline="0" dirty="0" smtClean="0"/>
          </a:p>
          <a:p>
            <a:pPr defTabSz="930768" eaLnBrk="1" hangingPunct="1">
              <a:defRPr/>
            </a:pPr>
            <a:r>
              <a:rPr lang="en-US" dirty="0" smtClean="0"/>
              <a:t>SIFT, the Scale Invariance Feature Transform from David Lowe, a very popular and</a:t>
            </a:r>
            <a:r>
              <a:rPr lang="en-US" baseline="0" dirty="0" smtClean="0"/>
              <a:t> dominant visual feature.</a:t>
            </a:r>
            <a:endParaRPr lang="en-US" dirty="0" smtClean="0"/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Feed into classifiers like a SVM.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We can ask the question, how can we develop features on RGB-D images that are the equivalent, or the better of SIFT?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This</a:t>
            </a:r>
            <a:r>
              <a:rPr lang="en-US" baseline="0" dirty="0" smtClean="0"/>
              <a:t> is the essence of image features. It is a very natural formulation to measure similarities between patches, and it includes SIFT as a special case.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Moreover, by having this general form,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1F388-8D00-4764-9B0C-60693E4A5869}" type="slidenum">
              <a:rPr lang="en-US" smtClean="0">
                <a:cs typeface="Arial" charset="0"/>
              </a:rPr>
              <a:pPr/>
              <a:t>18</a:t>
            </a:fld>
            <a:endParaRPr lang="en-US" smtClean="0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722813" cy="354171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052" y="4487212"/>
            <a:ext cx="5245997" cy="4251637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 typical</a:t>
            </a:r>
            <a:r>
              <a:rPr lang="en-US" baseline="0" dirty="0" smtClean="0"/>
              <a:t> pipeline of recognition goes like this:</a:t>
            </a:r>
          </a:p>
          <a:p>
            <a:pPr eaLnBrk="1" hangingPunct="1"/>
            <a:endParaRPr lang="en-US" baseline="0" dirty="0" smtClean="0"/>
          </a:p>
          <a:p>
            <a:pPr defTabSz="930768" eaLnBrk="1" hangingPunct="1">
              <a:defRPr/>
            </a:pPr>
            <a:r>
              <a:rPr lang="en-US" dirty="0" smtClean="0"/>
              <a:t>SIFT, the Scale Invariance Feature Transform from David Lowe, a very popular and</a:t>
            </a:r>
            <a:r>
              <a:rPr lang="en-US" baseline="0" dirty="0" smtClean="0"/>
              <a:t> dominant visual feature.</a:t>
            </a:r>
            <a:endParaRPr lang="en-US" dirty="0" smtClean="0"/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Feed into classifiers like a SVM.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We can ask the question, how can we develop features on RGB-D images that are the equivalent, or the better of SIFT?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This</a:t>
            </a:r>
            <a:r>
              <a:rPr lang="en-US" baseline="0" dirty="0" smtClean="0"/>
              <a:t> is the essence of image features. It is a very natural formulation to measure similarities between patches, and it includes SIFT as a special case.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Moreover, by having this general form,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2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2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2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2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2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2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overall architecture is more important, and we are at an advantage here because we have had a lot of experience working with the kernel descriptors.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48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use the overloaded</a:t>
            </a:r>
            <a:r>
              <a:rPr lang="en-US" baseline="0" dirty="0" smtClean="0"/>
              <a:t> term </a:t>
            </a:r>
            <a:r>
              <a:rPr lang="en-US" baseline="0" smtClean="0"/>
              <a:t>context awareness,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1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1F388-8D00-4764-9B0C-60693E4A5869}" type="slidenum">
              <a:rPr lang="en-US" smtClean="0">
                <a:cs typeface="Arial" charset="0"/>
              </a:rPr>
              <a:pPr/>
              <a:t>29</a:t>
            </a:fld>
            <a:endParaRPr lang="en-US" smtClean="0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722813" cy="354171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052" y="4487212"/>
            <a:ext cx="5245997" cy="4251637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1F388-8D00-4764-9B0C-60693E4A5869}" type="slidenum">
              <a:rPr lang="en-US" smtClean="0">
                <a:cs typeface="Arial" charset="0"/>
              </a:rPr>
              <a:pPr/>
              <a:t>30</a:t>
            </a:fld>
            <a:endParaRPr lang="en-US" smtClean="0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722813" cy="354171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052" y="4487212"/>
            <a:ext cx="5245997" cy="4251637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1F388-8D00-4764-9B0C-60693E4A5869}" type="slidenum">
              <a:rPr lang="en-US" smtClean="0">
                <a:cs typeface="Arial" charset="0"/>
              </a:rPr>
              <a:pPr/>
              <a:t>31</a:t>
            </a:fld>
            <a:endParaRPr lang="en-US" smtClean="0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722813" cy="354171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052" y="4487212"/>
            <a:ext cx="5245997" cy="4251637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1F388-8D00-4764-9B0C-60693E4A5869}" type="slidenum">
              <a:rPr lang="en-US" smtClean="0">
                <a:cs typeface="Arial" charset="0"/>
              </a:rPr>
              <a:pPr/>
              <a:t>32</a:t>
            </a:fld>
            <a:endParaRPr lang="en-US" smtClean="0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722813" cy="354171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052" y="4487212"/>
            <a:ext cx="5245997" cy="4251637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20 min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20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1F388-8D00-4764-9B0C-60693E4A5869}" type="slidenum">
              <a:rPr lang="en-US" smtClean="0">
                <a:cs typeface="Arial" charset="0"/>
              </a:rPr>
              <a:pPr/>
              <a:t>34</a:t>
            </a:fld>
            <a:endParaRPr lang="en-US" smtClean="0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722813" cy="354171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052" y="4487212"/>
            <a:ext cx="5245997" cy="4251637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25min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15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489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489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48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use the overloaded</a:t>
            </a:r>
            <a:r>
              <a:rPr lang="en-US" baseline="0" dirty="0" smtClean="0"/>
              <a:t> term </a:t>
            </a:r>
            <a:r>
              <a:rPr lang="en-US" baseline="0" smtClean="0"/>
              <a:t>context awareness,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17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72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C81D6-C331-4ABA-A982-B35D8CB4659E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041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72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C81D6-C331-4ABA-A982-B35D8CB4659E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041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72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C81D6-C331-4ABA-A982-B35D8CB4659E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041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HSC is learned from image data, and has been shown to outperform HOG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C81D6-C331-4ABA-A982-B35D8CB4659E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0653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72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C81D6-C331-4ABA-A982-B35D8CB4659E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041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68227" indent="-168227">
              <a:buFontTx/>
              <a:buChar char="-"/>
            </a:pPr>
            <a:r>
              <a:rPr lang="en-US" altLang="zh-CN" dirty="0"/>
              <a:t>Sliding cube at true size, no need to search across scales</a:t>
            </a:r>
          </a:p>
          <a:p>
            <a:pPr marL="168227" indent="-168227">
              <a:buFontTx/>
              <a:buChar char="-"/>
            </a:pPr>
            <a:r>
              <a:rPr lang="en-US" altLang="zh-CN" dirty="0"/>
              <a:t>Still too expensive, use segmentation to eliminate most candidate windows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C81D6-C331-4ABA-A982-B35D8CB4659E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2916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72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C81D6-C331-4ABA-A982-B35D8CB4659E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041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Balance of design</a:t>
            </a:r>
            <a:r>
              <a:rPr lang="en-US" baseline="0" dirty="0" smtClean="0"/>
              <a:t> and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27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27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2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1F388-8D00-4764-9B0C-60693E4A5869}" type="slidenum">
              <a:rPr lang="en-US" smtClean="0">
                <a:cs typeface="Arial" charset="0"/>
              </a:rPr>
              <a:pPr/>
              <a:t>5</a:t>
            </a:fld>
            <a:endParaRPr lang="en-US" smtClean="0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722813" cy="354171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052" y="4487212"/>
            <a:ext cx="5245997" cy="4251637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Mention deep belief networks.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That’s why deep belief networks are so interesting.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Inverted pyramid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Of course, there exist works on 3d features such as spin images. But they typically operate on full 3D meshes,</a:t>
            </a:r>
            <a:r>
              <a:rPr lang="en-US" baseline="0" dirty="0" smtClean="0"/>
              <a:t> not a depth image which is a single view of a 3D structure.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For</a:t>
            </a:r>
            <a:r>
              <a:rPr lang="en-US" baseline="0" dirty="0" smtClean="0"/>
              <a:t> the next 8 minutes or so, 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A typical</a:t>
            </a:r>
            <a:r>
              <a:rPr lang="en-US" baseline="0" dirty="0" smtClean="0"/>
              <a:t> pipeline of recognition goes like this:</a:t>
            </a:r>
          </a:p>
          <a:p>
            <a:pPr eaLnBrk="1" hangingPunct="1"/>
            <a:endParaRPr lang="en-US" baseline="0" dirty="0" smtClean="0"/>
          </a:p>
          <a:p>
            <a:pPr defTabSz="930768" eaLnBrk="1" hangingPunct="1">
              <a:defRPr/>
            </a:pPr>
            <a:r>
              <a:rPr lang="en-US" dirty="0" smtClean="0"/>
              <a:t>SIFT, the Scale Invariance Feature Transform from David Lowe, a very popular and</a:t>
            </a:r>
            <a:r>
              <a:rPr lang="en-US" baseline="0" dirty="0" smtClean="0"/>
              <a:t> dominant visual feature.</a:t>
            </a:r>
            <a:endParaRPr lang="en-US" dirty="0" smtClean="0"/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Feed into classifiers like a SVM.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We can ask the question, how can we develop features on RGB-D images that are the equivalent, or the better of SIFT?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This</a:t>
            </a:r>
            <a:r>
              <a:rPr lang="en-US" baseline="0" dirty="0" smtClean="0"/>
              <a:t> is the essence of image features. It is a very natural formulation to measure similarities between patches, and it includes SIFT as a special case.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Moreover, by having this general form,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27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E7A27-6C2D-4CC6-A256-B47508F62CBF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2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1F388-8D00-4764-9B0C-60693E4A5869}" type="slidenum">
              <a:rPr lang="en-US" smtClean="0">
                <a:cs typeface="Arial" charset="0"/>
              </a:rPr>
              <a:pPr/>
              <a:t>6</a:t>
            </a:fld>
            <a:endParaRPr lang="en-US" smtClean="0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722813" cy="354171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052" y="4487212"/>
            <a:ext cx="5245997" cy="4251637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Mention deep belief networks.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That’s why deep belief networks are so interesting.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Inverted pyramid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Of course, there exist works on 3d features such as spin images. But they typically operate on full 3D meshes,</a:t>
            </a:r>
            <a:r>
              <a:rPr lang="en-US" baseline="0" dirty="0" smtClean="0"/>
              <a:t> not a depth image which is a single view of a 3D structure.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For</a:t>
            </a:r>
            <a:r>
              <a:rPr lang="en-US" baseline="0" dirty="0" smtClean="0"/>
              <a:t> the next 8 minutes or so, 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A typical</a:t>
            </a:r>
            <a:r>
              <a:rPr lang="en-US" baseline="0" dirty="0" smtClean="0"/>
              <a:t> pipeline of recognition goes like this:</a:t>
            </a:r>
          </a:p>
          <a:p>
            <a:pPr eaLnBrk="1" hangingPunct="1"/>
            <a:endParaRPr lang="en-US" baseline="0" dirty="0" smtClean="0"/>
          </a:p>
          <a:p>
            <a:pPr defTabSz="930768" eaLnBrk="1" hangingPunct="1">
              <a:defRPr/>
            </a:pPr>
            <a:r>
              <a:rPr lang="en-US" dirty="0" smtClean="0"/>
              <a:t>SIFT, the Scale Invariance Feature Transform from David Lowe, a very popular and</a:t>
            </a:r>
            <a:r>
              <a:rPr lang="en-US" baseline="0" dirty="0" smtClean="0"/>
              <a:t> dominant visual feature.</a:t>
            </a:r>
            <a:endParaRPr lang="en-US" dirty="0" smtClean="0"/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Feed into classifiers like a SVM.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We can ask the question, how can we develop features on RGB-D images that are the equivalent, or the better of SIFT?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This</a:t>
            </a:r>
            <a:r>
              <a:rPr lang="en-US" baseline="0" dirty="0" smtClean="0"/>
              <a:t> is the essence of image features. It is a very natural formulation to measure similarities between patches, and it includes SIFT as a special case.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Moreover, by having this general form,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1F388-8D00-4764-9B0C-60693E4A5869}" type="slidenum">
              <a:rPr lang="en-US" smtClean="0">
                <a:cs typeface="Arial" charset="0"/>
              </a:rPr>
              <a:pPr/>
              <a:t>12</a:t>
            </a:fld>
            <a:endParaRPr lang="en-US" smtClean="0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722813" cy="354171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052" y="4487212"/>
            <a:ext cx="5245997" cy="4251637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 typical</a:t>
            </a:r>
            <a:r>
              <a:rPr lang="en-US" baseline="0" dirty="0" smtClean="0"/>
              <a:t> pipeline of recognition goes like this:</a:t>
            </a:r>
          </a:p>
          <a:p>
            <a:pPr eaLnBrk="1" hangingPunct="1"/>
            <a:endParaRPr lang="en-US" baseline="0" dirty="0" smtClean="0"/>
          </a:p>
          <a:p>
            <a:pPr defTabSz="930768" eaLnBrk="1" hangingPunct="1">
              <a:defRPr/>
            </a:pPr>
            <a:r>
              <a:rPr lang="en-US" dirty="0" smtClean="0"/>
              <a:t>SIFT, the Scale Invariance Feature Transform from David Lowe, a very popular and</a:t>
            </a:r>
            <a:r>
              <a:rPr lang="en-US" baseline="0" dirty="0" smtClean="0"/>
              <a:t> dominant visual feature.</a:t>
            </a:r>
            <a:endParaRPr lang="en-US" dirty="0" smtClean="0"/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Feed into classifiers like a SVM.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We can ask the question, how can we develop features on RGB-D images that are the equivalent, or the better of SIFT?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This</a:t>
            </a:r>
            <a:r>
              <a:rPr lang="en-US" baseline="0" dirty="0" smtClean="0"/>
              <a:t> is the essence of image features. It is a very natural formulation to measure similarities between patches, and it includes SIFT as a special case.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Moreover, by having this general form,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1F388-8D00-4764-9B0C-60693E4A5869}" type="slidenum">
              <a:rPr lang="en-US" smtClean="0">
                <a:cs typeface="Arial" charset="0"/>
              </a:rPr>
              <a:pPr/>
              <a:t>13</a:t>
            </a:fld>
            <a:endParaRPr lang="en-US" smtClean="0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722813" cy="354171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052" y="4487212"/>
            <a:ext cx="5245997" cy="4251637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 typical</a:t>
            </a:r>
            <a:r>
              <a:rPr lang="en-US" baseline="0" dirty="0" smtClean="0"/>
              <a:t> pipeline of recognition goes like this:</a:t>
            </a:r>
          </a:p>
          <a:p>
            <a:pPr eaLnBrk="1" hangingPunct="1"/>
            <a:endParaRPr lang="en-US" baseline="0" dirty="0" smtClean="0"/>
          </a:p>
          <a:p>
            <a:pPr defTabSz="930768" eaLnBrk="1" hangingPunct="1">
              <a:defRPr/>
            </a:pPr>
            <a:r>
              <a:rPr lang="en-US" dirty="0" smtClean="0"/>
              <a:t>SIFT, the Scale Invariance Feature Transform from David Lowe, a very popular and</a:t>
            </a:r>
            <a:r>
              <a:rPr lang="en-US" baseline="0" dirty="0" smtClean="0"/>
              <a:t> dominant visual feature.</a:t>
            </a:r>
            <a:endParaRPr lang="en-US" dirty="0" smtClean="0"/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Feed into classifiers like a SVM.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We can ask the question, how can we develop features on RGB-D images that are the equivalent, or the better of SIFT?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This</a:t>
            </a:r>
            <a:r>
              <a:rPr lang="en-US" baseline="0" dirty="0" smtClean="0"/>
              <a:t> is the essence of image features. It is a very natural formulation to measure similarities between patches, and it includes SIFT as a special case.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Moreover, by having this general form,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1F388-8D00-4764-9B0C-60693E4A5869}" type="slidenum">
              <a:rPr lang="en-US" smtClean="0">
                <a:cs typeface="Arial" charset="0"/>
              </a:rPr>
              <a:pPr/>
              <a:t>14</a:t>
            </a:fld>
            <a:endParaRPr lang="en-US" smtClean="0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722813" cy="354171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052" y="4487212"/>
            <a:ext cx="5245997" cy="4251637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 typical</a:t>
            </a:r>
            <a:r>
              <a:rPr lang="en-US" baseline="0" dirty="0" smtClean="0"/>
              <a:t> pipeline of recognition goes like this:</a:t>
            </a:r>
          </a:p>
          <a:p>
            <a:pPr eaLnBrk="1" hangingPunct="1"/>
            <a:endParaRPr lang="en-US" baseline="0" dirty="0" smtClean="0"/>
          </a:p>
          <a:p>
            <a:pPr defTabSz="930768" eaLnBrk="1" hangingPunct="1">
              <a:defRPr/>
            </a:pPr>
            <a:r>
              <a:rPr lang="en-US" dirty="0" smtClean="0"/>
              <a:t>SIFT, the Scale Invariance Feature Transform from David Lowe, a very popular and</a:t>
            </a:r>
            <a:r>
              <a:rPr lang="en-US" baseline="0" dirty="0" smtClean="0"/>
              <a:t> dominant visual feature.</a:t>
            </a:r>
            <a:endParaRPr lang="en-US" dirty="0" smtClean="0"/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Feed into classifiers like a SVM.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We can ask the question, how can we develop features on RGB-D images that are the equivalent, or the better of SIFT?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This</a:t>
            </a:r>
            <a:r>
              <a:rPr lang="en-US" baseline="0" dirty="0" smtClean="0"/>
              <a:t> is the essence of image features. It is a very natural formulation to measure similarities between patches, and it includes SIFT as a special case.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Moreover, by having this general form,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1F388-8D00-4764-9B0C-60693E4A5869}" type="slidenum">
              <a:rPr lang="en-US" smtClean="0">
                <a:cs typeface="Arial" charset="0"/>
              </a:rPr>
              <a:pPr/>
              <a:t>15</a:t>
            </a:fld>
            <a:endParaRPr lang="en-US" smtClean="0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722813" cy="354171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052" y="4487212"/>
            <a:ext cx="5245997" cy="4251637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Mercer’s theorem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214" y="193675"/>
            <a:ext cx="7648687" cy="698500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itchFamily="18" charset="0"/>
              </a:defRPr>
            </a:lvl1pPr>
            <a:lvl2pPr>
              <a:defRPr>
                <a:latin typeface="Cambria" pitchFamily="18" charset="0"/>
              </a:defRPr>
            </a:lvl2pPr>
            <a:lvl3pPr>
              <a:defRPr>
                <a:latin typeface="Cambria" pitchFamily="18" charset="0"/>
              </a:defRPr>
            </a:lvl3pPr>
            <a:lvl4pPr>
              <a:defRPr>
                <a:latin typeface="Cambria" pitchFamily="18" charset="0"/>
              </a:defRPr>
            </a:lvl4pPr>
            <a:lvl5pPr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0F84-A32F-4146-B50A-039BF10FE5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269875"/>
            <a:ext cx="20891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9088" y="269875"/>
            <a:ext cx="6118225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8788" y="63579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81DA0F84-A32F-4146-B50A-039BF10FE5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88" y="269875"/>
            <a:ext cx="8237537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1325" y="1409700"/>
            <a:ext cx="8237538" cy="2097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325" y="3659188"/>
            <a:ext cx="8237538" cy="2097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8788" y="63579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81DA0F84-A32F-4146-B50A-039BF10FE5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88" y="269875"/>
            <a:ext cx="8237537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1325" y="1409700"/>
            <a:ext cx="4041775" cy="4346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5500" y="1409700"/>
            <a:ext cx="4043363" cy="2097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5500" y="3659188"/>
            <a:ext cx="4043363" cy="2097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8788" y="63579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81DA0F84-A32F-4146-B50A-039BF10FE5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88" y="269875"/>
            <a:ext cx="8237537" cy="889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1325" y="1409700"/>
            <a:ext cx="4041775" cy="4346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409700"/>
            <a:ext cx="4043363" cy="4346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8788" y="63579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81DA0F84-A32F-4146-B50A-039BF10FE5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mbria" pitchFamily="18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8788" y="63579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81DA0F84-A32F-4146-B50A-039BF10FE5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325" y="1409700"/>
            <a:ext cx="4041775" cy="434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409700"/>
            <a:ext cx="4043363" cy="434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8788" y="63579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81DA0F84-A32F-4146-B50A-039BF10FE5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458788" y="63579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81DA0F84-A32F-4146-B50A-039BF10FE5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8788" y="63579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81DA0F84-A32F-4146-B50A-039BF10FE5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8788" y="63579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81DA0F84-A32F-4146-B50A-039BF10FE5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8788" y="63579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81DA0F84-A32F-4146-B50A-039BF10FE5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8788" y="63579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81DA0F84-A32F-4146-B50A-039BF10FE5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8788" y="63579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81DA0F84-A32F-4146-B50A-039BF10FE5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9399" y="193675"/>
            <a:ext cx="7747001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1325" y="1028700"/>
            <a:ext cx="8237538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1178" name="Rectangle 10"/>
          <p:cNvSpPr>
            <a:spLocks noChangeArrowheads="1"/>
          </p:cNvSpPr>
          <p:nvPr userDrawn="1"/>
        </p:nvSpPr>
        <p:spPr bwMode="auto">
          <a:xfrm>
            <a:off x="3497263" y="6565006"/>
            <a:ext cx="21336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2" tIns="45707" rIns="91412" bIns="45707" anchor="b" anchorCtr="1"/>
          <a:lstStyle/>
          <a:p>
            <a:pPr algn="ctr">
              <a:defRPr/>
            </a:pPr>
            <a:fld id="{29D4322B-7D67-4653-B42F-71ABDBD239EA}" type="slidenum">
              <a:rPr lang="en-US" sz="1000" b="1">
                <a:solidFill>
                  <a:schemeClr val="bg1"/>
                </a:solidFill>
                <a:latin typeface="Arial" charset="0"/>
              </a:rPr>
              <a:pPr algn="ctr">
                <a:defRPr/>
              </a:pPr>
              <a:t>‹#›</a:t>
            </a:fld>
            <a:endParaRPr lang="en-US" sz="1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 userDrawn="1"/>
        </p:nvSpPr>
        <p:spPr bwMode="white">
          <a:xfrm>
            <a:off x="3175" y="6336254"/>
            <a:ext cx="9140825" cy="52174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5988" y="6433244"/>
            <a:ext cx="752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28788" y="6433244"/>
            <a:ext cx="3889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8788" y="6433244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81DA0F84-A32F-4146-B50A-039BF10FE5E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8171850" y="6390291"/>
            <a:ext cx="948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R</a:t>
            </a:r>
            <a:r>
              <a:rPr lang="en-US" sz="2000" b="1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G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B</a:t>
            </a:r>
            <a:r>
              <a:rPr lang="en-US" sz="2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-D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3">
              <a:lumMod val="50000"/>
            </a:schemeClr>
          </a:solidFill>
          <a:latin typeface="Calisto MT"/>
          <a:ea typeface="+mj-ea"/>
          <a:cs typeface="Calisto M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00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00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00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00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sto MT"/>
          <a:ea typeface="+mn-ea"/>
          <a:cs typeface="Calisto MT"/>
        </a:defRPr>
      </a:lvl1pPr>
      <a:lvl2pPr marL="576263" indent="-236538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–"/>
        <a:defRPr sz="2000">
          <a:solidFill>
            <a:schemeClr val="tx1"/>
          </a:solidFill>
          <a:latin typeface="Calisto MT"/>
          <a:cs typeface="Calisto MT"/>
        </a:defRPr>
      </a:lvl2pPr>
      <a:lvl3pPr marL="914400" indent="-223838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–"/>
        <a:defRPr sz="2000">
          <a:solidFill>
            <a:schemeClr val="tx1"/>
          </a:solidFill>
          <a:latin typeface="Calisto MT"/>
          <a:cs typeface="Calisto MT"/>
        </a:defRPr>
      </a:lvl3pPr>
      <a:lvl4pPr marL="1265238" indent="-236538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–"/>
        <a:defRPr sz="1600">
          <a:solidFill>
            <a:schemeClr val="tx1"/>
          </a:solidFill>
          <a:latin typeface="+mn-lt"/>
        </a:defRPr>
      </a:lvl4pPr>
      <a:lvl5pPr marL="1660525" indent="-234950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–"/>
        <a:defRPr sz="1400">
          <a:solidFill>
            <a:schemeClr val="tx1"/>
          </a:solidFill>
          <a:latin typeface="+mn-lt"/>
        </a:defRPr>
      </a:lvl5pPr>
      <a:lvl6pPr marL="2117725" indent="-234950" algn="l" rtl="0" fontAlgn="base">
        <a:spcBef>
          <a:spcPct val="20000"/>
        </a:spcBef>
        <a:spcAft>
          <a:spcPct val="0"/>
        </a:spcAft>
        <a:buFont typeface="Verdana" pitchFamily="34" charset="0"/>
        <a:buChar char="–"/>
        <a:defRPr sz="1400">
          <a:solidFill>
            <a:schemeClr val="tx1"/>
          </a:solidFill>
          <a:latin typeface="+mn-lt"/>
        </a:defRPr>
      </a:lvl6pPr>
      <a:lvl7pPr marL="2574925" indent="-234950" algn="l" rtl="0" fontAlgn="base">
        <a:spcBef>
          <a:spcPct val="20000"/>
        </a:spcBef>
        <a:spcAft>
          <a:spcPct val="0"/>
        </a:spcAft>
        <a:buFont typeface="Verdana" pitchFamily="34" charset="0"/>
        <a:buChar char="–"/>
        <a:defRPr sz="1400">
          <a:solidFill>
            <a:schemeClr val="tx1"/>
          </a:solidFill>
          <a:latin typeface="+mn-lt"/>
        </a:defRPr>
      </a:lvl7pPr>
      <a:lvl8pPr marL="3032125" indent="-234950" algn="l" rtl="0" fontAlgn="base">
        <a:spcBef>
          <a:spcPct val="20000"/>
        </a:spcBef>
        <a:spcAft>
          <a:spcPct val="0"/>
        </a:spcAft>
        <a:buFont typeface="Verdana" pitchFamily="34" charset="0"/>
        <a:buChar char="–"/>
        <a:defRPr sz="1400">
          <a:solidFill>
            <a:schemeClr val="tx1"/>
          </a:solidFill>
          <a:latin typeface="+mn-lt"/>
        </a:defRPr>
      </a:lvl8pPr>
      <a:lvl9pPr marL="3489325" indent="-234950" algn="l" rtl="0" fontAlgn="base">
        <a:spcBef>
          <a:spcPct val="20000"/>
        </a:spcBef>
        <a:spcAft>
          <a:spcPct val="0"/>
        </a:spcAft>
        <a:buFont typeface="Verdana" pitchFamily="34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xiaofenr\Documents\Tutorial\video02_rawdata.wmv" TargetMode="External"/><Relationship Id="rId1" Type="http://schemas.microsoft.com/office/2007/relationships/media" Target="file:///C:\Users\xiaofenr\Documents\Tutorial\video02_rawdata.wmv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37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1.emf"/><Relationship Id="rId4" Type="http://schemas.openxmlformats.org/officeDocument/2006/relationships/image" Target="../media/image42.png"/><Relationship Id="rId9" Type="http://schemas.openxmlformats.org/officeDocument/2006/relationships/oleObject" Target="../embeddings/oleObject12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5.png"/><Relationship Id="rId11" Type="http://schemas.openxmlformats.org/officeDocument/2006/relationships/image" Target="../media/image41.e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xiaofenr\Documents\Tutorial\OASIS-CES-lowqual-cropped.wmv" TargetMode="External"/><Relationship Id="rId1" Type="http://schemas.microsoft.com/office/2007/relationships/media" Target="file:///C:\Users\xiaofenr\Documents\Tutorial\OASIS-CES-lowqual-cropped.wmv" TargetMode="Externa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8"/>
          <p:cNvSpPr>
            <a:spLocks noGrp="1"/>
          </p:cNvSpPr>
          <p:nvPr>
            <p:ph type="title"/>
          </p:nvPr>
        </p:nvSpPr>
        <p:spPr>
          <a:xfrm>
            <a:off x="762000" y="1482483"/>
            <a:ext cx="7896225" cy="156823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4400" cap="none" dirty="0">
                <a:solidFill>
                  <a:srgbClr val="FF0000"/>
                </a:solidFill>
              </a:rPr>
              <a:t>R</a:t>
            </a:r>
            <a:r>
              <a:rPr lang="en-US" sz="4400" cap="none" dirty="0">
                <a:solidFill>
                  <a:srgbClr val="00B050"/>
                </a:solidFill>
              </a:rPr>
              <a:t>G</a:t>
            </a:r>
            <a:r>
              <a:rPr lang="en-US" sz="4400" cap="none" dirty="0">
                <a:solidFill>
                  <a:srgbClr val="0070C0"/>
                </a:solidFill>
              </a:rPr>
              <a:t>B</a:t>
            </a:r>
            <a:r>
              <a:rPr lang="en-US" sz="4400" cap="none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en-US" sz="4400" cap="none" dirty="0">
                <a:solidFill>
                  <a:schemeClr val="tx1"/>
                </a:solidFill>
              </a:rPr>
              <a:t>D</a:t>
            </a:r>
            <a:r>
              <a:rPr lang="en-US" sz="4400" cap="non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4400" cap="none" dirty="0" smtClean="0">
                <a:solidFill>
                  <a:schemeClr val="bg2">
                    <a:lumMod val="50000"/>
                  </a:schemeClr>
                </a:solidFill>
              </a:rPr>
              <a:t>Recognition</a:t>
            </a:r>
            <a:r>
              <a:rPr lang="en-US" sz="4400" cap="none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4400" cap="none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4400" cap="none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4400" cap="none" dirty="0" smtClean="0">
                <a:solidFill>
                  <a:schemeClr val="bg2">
                    <a:lumMod val="50000"/>
                  </a:schemeClr>
                </a:solidFill>
              </a:rPr>
              <a:t>A </a:t>
            </a:r>
            <a:r>
              <a:rPr lang="en-US" sz="4400" cap="none" dirty="0">
                <a:solidFill>
                  <a:schemeClr val="bg2">
                    <a:lumMod val="50000"/>
                  </a:schemeClr>
                </a:solidFill>
              </a:rPr>
              <a:t>Feature Learning </a:t>
            </a:r>
            <a:r>
              <a:rPr lang="en-US" sz="4400" cap="none" dirty="0" smtClean="0">
                <a:solidFill>
                  <a:schemeClr val="bg2">
                    <a:lumMod val="50000"/>
                  </a:schemeClr>
                </a:solidFill>
              </a:rPr>
              <a:t>Approach</a:t>
            </a:r>
            <a:endParaRPr lang="en-US" sz="4400" i="1" cap="none" dirty="0">
              <a:solidFill>
                <a:srgbClr val="0070C0"/>
              </a:solidFill>
            </a:endParaRPr>
          </a:p>
        </p:txBody>
      </p:sp>
      <p:sp>
        <p:nvSpPr>
          <p:cNvPr id="4" name="Title 8"/>
          <p:cNvSpPr txBox="1">
            <a:spLocks/>
          </p:cNvSpPr>
          <p:nvPr/>
        </p:nvSpPr>
        <p:spPr bwMode="auto">
          <a:xfrm>
            <a:off x="95536" y="3695368"/>
            <a:ext cx="8984303" cy="204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>
              <a:spcAft>
                <a:spcPts val="1500"/>
              </a:spcAft>
              <a:defRPr/>
            </a:pPr>
            <a:r>
              <a:rPr lang="en-US" sz="3200" b="1" kern="0" dirty="0" smtClean="0">
                <a:latin typeface="Cambria" pitchFamily="18" charset="0"/>
                <a:ea typeface="+mj-ea"/>
                <a:cs typeface="+mj-cs"/>
              </a:rPr>
              <a:t>Xiaofeng Ren</a:t>
            </a:r>
          </a:p>
          <a:p>
            <a:pPr algn="ctr" eaLnBrk="0" hangingPunct="0">
              <a:defRPr/>
            </a:pPr>
            <a:r>
              <a:rPr lang="en-US" sz="2600" kern="0" dirty="0" smtClean="0">
                <a:latin typeface="Cambria" pitchFamily="18" charset="0"/>
                <a:ea typeface="+mj-ea"/>
                <a:cs typeface="+mj-cs"/>
              </a:rPr>
              <a:t>Corporate Project, Amazon</a:t>
            </a:r>
          </a:p>
          <a:p>
            <a:pPr algn="ctr" eaLnBrk="0" hangingPunct="0">
              <a:spcBef>
                <a:spcPts val="3000"/>
              </a:spcBef>
              <a:defRPr/>
            </a:pPr>
            <a:r>
              <a:rPr lang="en-US" kern="0" dirty="0" smtClean="0">
                <a:latin typeface="Cambria" pitchFamily="18" charset="0"/>
                <a:ea typeface="+mj-ea"/>
                <a:cs typeface="+mj-cs"/>
              </a:rPr>
              <a:t>Work done @ Intel and U Washington with Liefeng Bo, Kevin Lai, Dieter Fox</a:t>
            </a:r>
          </a:p>
          <a:p>
            <a:pPr algn="ctr" eaLnBrk="0" hangingPunct="0">
              <a:defRPr/>
            </a:pPr>
            <a:endParaRPr lang="en-US" kern="0" dirty="0"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500" y="6392550"/>
            <a:ext cx="347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Tutorial @ CVPR 2014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  <a:r>
              <a:rPr lang="en-US" sz="3200" dirty="0">
                <a:solidFill>
                  <a:srgbClr val="00B050"/>
                </a:solidFill>
              </a:rPr>
              <a:t>G</a:t>
            </a:r>
            <a:r>
              <a:rPr lang="en-US" sz="3200" dirty="0">
                <a:solidFill>
                  <a:srgbClr val="0070C0"/>
                </a:solidFill>
              </a:rPr>
              <a:t>B</a:t>
            </a:r>
            <a:r>
              <a:rPr lang="en-US" sz="3200" dirty="0"/>
              <a:t>-</a:t>
            </a:r>
            <a:r>
              <a:rPr lang="en-US" sz="3200" dirty="0">
                <a:solidFill>
                  <a:schemeClr val="tx1"/>
                </a:solidFill>
              </a:rPr>
              <a:t>D</a:t>
            </a:r>
            <a:r>
              <a:rPr lang="en-US" sz="3200" dirty="0" smtClean="0"/>
              <a:t> Recognition: Baseline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10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12" name="Picture 22" descr="http://seattle.intel-research.net/~xren/tmp/objec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44" y="1100021"/>
            <a:ext cx="6254622" cy="338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54000" y="4497272"/>
            <a:ext cx="604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303 objects from 51 categories, 250,000 RGB-D views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p:pic>
        <p:nvPicPr>
          <p:cNvPr id="14" name="Picture 13" descr="scen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675" y="1143000"/>
            <a:ext cx="2311400" cy="1733550"/>
          </a:xfrm>
          <a:prstGeom prst="rect">
            <a:avLst/>
          </a:prstGeom>
        </p:spPr>
      </p:pic>
      <p:pic>
        <p:nvPicPr>
          <p:cNvPr id="15" name="Picture 14" descr="scene_dept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081" y="2952750"/>
            <a:ext cx="2320535" cy="17430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48475" y="4752975"/>
            <a:ext cx="1988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Cluttered scenes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8877" y="4802373"/>
            <a:ext cx="5853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Cambria" pitchFamily="18" charset="0"/>
              </a:rPr>
              <a:t>http://www.cs.washington.edu/rgbd-dataset/</a:t>
            </a:r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3035444231"/>
              </p:ext>
            </p:extLst>
          </p:nvPr>
        </p:nvGraphicFramePr>
        <p:xfrm>
          <a:off x="1622741" y="1642110"/>
          <a:ext cx="6067548" cy="3750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70636" y="5515568"/>
            <a:ext cx="7821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ambria" pitchFamily="18" charset="0"/>
              </a:rPr>
              <a:t>A standard benchmark for RGB-D recognition of everyday objects</a:t>
            </a:r>
            <a:endParaRPr lang="en-US" b="1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89468" y="6381176"/>
            <a:ext cx="314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[Lai, Bo, Ren, Fox;  ICRA 2011]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695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to Obtain </a:t>
            </a:r>
            <a:r>
              <a:rPr lang="en-US" sz="2800" dirty="0" smtClean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srgbClr val="00B050"/>
                </a:solidFill>
              </a:rPr>
              <a:t>G</a:t>
            </a:r>
            <a:r>
              <a:rPr lang="en-US" sz="2800" dirty="0" smtClean="0">
                <a:solidFill>
                  <a:srgbClr val="0070C0"/>
                </a:solidFill>
              </a:rPr>
              <a:t>B</a:t>
            </a:r>
            <a:r>
              <a:rPr lang="en-US" sz="2800" dirty="0" smtClean="0"/>
              <a:t>-</a:t>
            </a:r>
            <a:r>
              <a:rPr lang="en-US" sz="2800" dirty="0" smtClean="0">
                <a:solidFill>
                  <a:schemeClr val="tx1"/>
                </a:solidFill>
              </a:rPr>
              <a:t>D</a:t>
            </a:r>
            <a:r>
              <a:rPr lang="en-US" sz="2800" dirty="0" smtClean="0"/>
              <a:t> Features?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11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6148" name="Picture 4" descr="http://t3.gstatic.com/images?q=tbn:ANd9GcRqrCjW1d-jJFo5tRjMSB0iHBre1tkfARw0pr_-qQpw9pSXT8jY5A&amp;t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1" y="1875155"/>
            <a:ext cx="8332470" cy="10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2911" y="1463615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Designed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71917" y="1468060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Learned</a:t>
            </a:r>
            <a:endParaRPr lang="en-US" dirty="0">
              <a:latin typeface="Cambria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2911" y="1976978"/>
            <a:ext cx="684803" cy="1572067"/>
            <a:chOff x="422911" y="1976978"/>
            <a:chExt cx="684803" cy="1572067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H="1" flipV="1">
              <a:off x="662940" y="1976978"/>
              <a:ext cx="17145" cy="1166272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422911" y="3148935"/>
              <a:ext cx="684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mbria" pitchFamily="18" charset="0"/>
                </a:rPr>
                <a:t>SIFT</a:t>
              </a:r>
              <a:endParaRPr lang="en-US" dirty="0">
                <a:latin typeface="Cambria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81522" y="1982663"/>
            <a:ext cx="1760675" cy="1566382"/>
            <a:chOff x="6655842" y="1982663"/>
            <a:chExt cx="1760675" cy="1566382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7536180" y="1982663"/>
              <a:ext cx="34290" cy="1166272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6655842" y="3148935"/>
              <a:ext cx="17606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mbria" pitchFamily="18" charset="0"/>
                </a:rPr>
                <a:t>Deep Network</a:t>
              </a:r>
              <a:endParaRPr lang="en-US" dirty="0">
                <a:latin typeface="Cambria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80271" y="1982662"/>
            <a:ext cx="2414572" cy="2446493"/>
            <a:chOff x="893663" y="1982662"/>
            <a:chExt cx="2414572" cy="244649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1996440" y="1982662"/>
              <a:ext cx="34290" cy="204638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893663" y="4029045"/>
              <a:ext cx="24145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  <a:latin typeface="Cambria" pitchFamily="18" charset="0"/>
                </a:rPr>
                <a:t>Kernel Descriptors</a:t>
              </a:r>
              <a:endParaRPr lang="en-US" b="1" dirty="0">
                <a:solidFill>
                  <a:srgbClr val="0070C0"/>
                </a:solidFill>
                <a:latin typeface="Cambria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92672" y="1960356"/>
            <a:ext cx="1734642" cy="2451684"/>
            <a:chOff x="5375552" y="1960356"/>
            <a:chExt cx="1734642" cy="2451684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 flipH="1" flipV="1">
              <a:off x="6242156" y="1960356"/>
              <a:ext cx="34290" cy="204638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5375552" y="4011930"/>
              <a:ext cx="1734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  <a:latin typeface="Cambria" pitchFamily="18" charset="0"/>
                </a:rPr>
                <a:t>Sparse Codes</a:t>
              </a:r>
              <a:endParaRPr lang="en-US" b="1" dirty="0">
                <a:solidFill>
                  <a:srgbClr val="0070C0"/>
                </a:solidFill>
                <a:latin typeface="Cambria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52120" y="4678740"/>
            <a:ext cx="2664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Faster, more specialized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9354" y="4678740"/>
            <a:ext cx="2602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More generic, adaptive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023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dirty="0" smtClean="0"/>
              <a:t>SIFT: Histogram of Gradient Orientations</a:t>
            </a:r>
          </a:p>
        </p:txBody>
      </p:sp>
      <p:pic>
        <p:nvPicPr>
          <p:cNvPr id="28" name="Picture 4" descr="descri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7275" y="2651657"/>
            <a:ext cx="7048500" cy="3354242"/>
          </a:xfrm>
          <a:prstGeom prst="rect">
            <a:avLst/>
          </a:prstGeom>
          <a:noFill/>
        </p:spPr>
      </p:pic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1611113" y="1048984"/>
            <a:ext cx="6755719" cy="184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cs typeface="+mn-cs"/>
              </a:rPr>
              <a:t>Dominant gradient </a:t>
            </a:r>
            <a:r>
              <a:rPr lang="en-US" b="0" kern="0" dirty="0" smtClean="0">
                <a:latin typeface="Cambria" pitchFamily="18" charset="0"/>
                <a:cs typeface="+mn-cs"/>
              </a:rPr>
              <a:t>or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cs typeface="+mn-cs"/>
              </a:rPr>
              <a:t>ientation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cs typeface="+mn-cs"/>
              </a:rPr>
              <a:t> at each pixel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b="0" kern="0" dirty="0" smtClean="0">
                <a:latin typeface="Cambria" pitchFamily="18" charset="0"/>
                <a:cs typeface="+mn-cs"/>
              </a:rPr>
              <a:t>Weighted by gradient magnitude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cs typeface="+mn-cs"/>
              </a:rPr>
              <a:t>Aggregated over 4x4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cs typeface="+mn-cs"/>
              </a:rPr>
              <a:t> </a:t>
            </a:r>
            <a:r>
              <a:rPr kumimoji="0" lang="en-US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cs typeface="+mn-cs"/>
              </a:rPr>
              <a:t>subpatches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cs typeface="+mn-cs"/>
              </a:rPr>
              <a:t> (2x2 shown)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b="0" kern="0" baseline="0" dirty="0" smtClean="0">
                <a:latin typeface="Cambria" pitchFamily="18" charset="0"/>
                <a:cs typeface="+mn-cs"/>
              </a:rPr>
              <a:t>8 orientations x</a:t>
            </a:r>
            <a:r>
              <a:rPr lang="en-US" b="0" kern="0" dirty="0" smtClean="0">
                <a:latin typeface="Cambria" pitchFamily="18" charset="0"/>
                <a:cs typeface="+mn-cs"/>
              </a:rPr>
              <a:t> 4 x 4 = 128 dimensions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12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3218" y="6367528"/>
            <a:ext cx="2020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[Lowe;  IJCV 2004]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26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SIFT as Gradient Match Kernel</a:t>
            </a:r>
          </a:p>
        </p:txBody>
      </p:sp>
      <p:pic>
        <p:nvPicPr>
          <p:cNvPr id="27" name="Picture 4" descr="descri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39" y="942976"/>
            <a:ext cx="4276651" cy="2035174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184230" y="1333500"/>
            <a:ext cx="3702596" cy="1367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800" b="0" dirty="0" smtClean="0">
                <a:latin typeface="Cambria" pitchFamily="18" charset="0"/>
              </a:rPr>
              <a:t>SIFT descriptor on a patch </a:t>
            </a:r>
            <a:r>
              <a:rPr lang="en-US" sz="1800" b="0" dirty="0" smtClean="0">
                <a:latin typeface="Cambria" pitchFamily="18" charset="0"/>
                <a:sym typeface="Wingdings" pitchFamily="2" charset="2"/>
              </a:rPr>
              <a:t> similarity between a pair of patches</a:t>
            </a:r>
            <a:endParaRPr lang="en-US" sz="1800" b="0" dirty="0" smtClean="0">
              <a:latin typeface="Cambria" pitchFamily="18" charset="0"/>
            </a:endParaRPr>
          </a:p>
          <a:p>
            <a:pPr>
              <a:spcBef>
                <a:spcPts val="500"/>
              </a:spcBef>
              <a:spcAft>
                <a:spcPts val="800"/>
              </a:spcAft>
            </a:pPr>
            <a:r>
              <a:rPr lang="en-US" sz="1800" dirty="0" smtClean="0">
                <a:latin typeface="Cambria" pitchFamily="18" charset="0"/>
              </a:rPr>
              <a:t>Linear kernel on histograms             </a:t>
            </a:r>
            <a:r>
              <a:rPr lang="en-US" sz="1800" b="0" dirty="0" smtClean="0">
                <a:latin typeface="Cambria" pitchFamily="18" charset="0"/>
              </a:rPr>
              <a:t>= a sum over all pairs of pixels</a:t>
            </a:r>
            <a:endParaRPr lang="en-US" sz="1800" b="0" dirty="0">
              <a:latin typeface="Cambria" pitchFamily="18" charset="0"/>
            </a:endParaRPr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13</a:t>
            </a:fld>
            <a:endParaRPr lang="en-US" sz="1000" dirty="0">
              <a:latin typeface="Cambr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60447" y="3076240"/>
                <a:ext cx="2944011" cy="839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447" y="3076240"/>
                <a:ext cx="2944011" cy="83920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194458" y="3076240"/>
                <a:ext cx="3001591" cy="8710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𝑄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458" y="3076240"/>
                <a:ext cx="3001591" cy="87107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060447" y="3876792"/>
                <a:ext cx="6164829" cy="9523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0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𝑄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nary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/>
                                </a:rPr>
                                <m:t>𝑣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447" y="3876792"/>
                <a:ext cx="6164829" cy="95231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339436" y="4829103"/>
                <a:ext cx="4270219" cy="1178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/>
                            </a:rPr>
                            <m:t>𝑢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∈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𝑃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𝑢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𝜃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/>
                                    </a:rPr>
                                    <m:t>𝜃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</a:rPr>
                                <m:t>[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latin typeface="Cambria Math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b="0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436" y="4829103"/>
                <a:ext cx="4270219" cy="117884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/>
          <p:cNvSpPr/>
          <p:nvPr/>
        </p:nvSpPr>
        <p:spPr bwMode="auto">
          <a:xfrm rot="16200000">
            <a:off x="4643910" y="5079892"/>
            <a:ext cx="226434" cy="854204"/>
          </a:xfrm>
          <a:prstGeom prst="lef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 bwMode="auto">
          <a:xfrm rot="16200000">
            <a:off x="5826963" y="5060019"/>
            <a:ext cx="238481" cy="881901"/>
          </a:xfrm>
          <a:prstGeom prst="lef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34026" y="5776029"/>
            <a:ext cx="4230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5C2A"/>
                </a:solidFill>
                <a:latin typeface="Cambria" pitchFamily="18" charset="0"/>
              </a:rPr>
              <a:t>0 or 1 for histograms, at pixel level</a:t>
            </a:r>
            <a:endParaRPr lang="en-US" b="1" dirty="0">
              <a:solidFill>
                <a:srgbClr val="005C2A"/>
              </a:solidFill>
              <a:latin typeface="Cambr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86344" y="6365254"/>
            <a:ext cx="328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[Bo, Ren, Fox; NIPS 2010]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63900" y="3657600"/>
            <a:ext cx="5319493" cy="874789"/>
            <a:chOff x="3263900" y="3657600"/>
            <a:chExt cx="5319493" cy="874789"/>
          </a:xfrm>
        </p:grpSpPr>
        <p:sp>
          <p:nvSpPr>
            <p:cNvPr id="2" name="TextBox 1"/>
            <p:cNvSpPr txBox="1"/>
            <p:nvPr/>
          </p:nvSpPr>
          <p:spPr>
            <a:xfrm>
              <a:off x="3530600" y="4132279"/>
              <a:ext cx="50527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682F"/>
                  </a:solidFill>
                  <a:latin typeface="Cambria" pitchFamily="18" charset="0"/>
                </a:rPr>
                <a:t>i</a:t>
              </a:r>
              <a:r>
                <a:rPr lang="en-US" b="1" dirty="0" smtClean="0">
                  <a:solidFill>
                    <a:srgbClr val="00682F"/>
                  </a:solidFill>
                  <a:latin typeface="Cambria" pitchFamily="18" charset="0"/>
                </a:rPr>
                <a:t>ndicator functions for histogram binning</a:t>
              </a:r>
              <a:endParaRPr lang="en-US" b="1" dirty="0">
                <a:solidFill>
                  <a:srgbClr val="00682F"/>
                </a:solidFill>
                <a:latin typeface="Cambria" pitchFamily="18" charset="0"/>
              </a:endParaRPr>
            </a:p>
          </p:txBody>
        </p:sp>
        <p:cxnSp>
          <p:nvCxnSpPr>
            <p:cNvPr id="4" name="Straight Arrow Connector 3"/>
            <p:cNvCxnSpPr>
              <a:stCxn id="2" idx="1"/>
            </p:cNvCxnSpPr>
            <p:nvPr/>
          </p:nvCxnSpPr>
          <p:spPr bwMode="auto">
            <a:xfrm flipH="1" flipV="1">
              <a:off x="3263900" y="3657600"/>
              <a:ext cx="266700" cy="67473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29122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2" grpId="0"/>
      <p:bldP spid="33" grpId="0"/>
      <p:bldP spid="34" grpId="0"/>
      <p:bldP spid="9" grpId="0" animBg="1"/>
      <p:bldP spid="35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SIFT as Gradient Match Kernel</a:t>
            </a:r>
          </a:p>
        </p:txBody>
      </p:sp>
      <p:graphicFrame>
        <p:nvGraphicFramePr>
          <p:cNvPr id="69" name="Object 38"/>
          <p:cNvGraphicFramePr>
            <a:graphicFrameLocks noChangeAspect="1"/>
          </p:cNvGraphicFramePr>
          <p:nvPr/>
        </p:nvGraphicFramePr>
        <p:xfrm>
          <a:off x="2284413" y="4021138"/>
          <a:ext cx="6575425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0" name="Equation" r:id="rId4" imgW="2577960" imgH="355320" progId="Equation.3">
                  <p:embed/>
                </p:oleObj>
              </mc:Choice>
              <mc:Fallback>
                <p:oleObj name="Equation" r:id="rId4" imgW="25779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4413" y="4021138"/>
                        <a:ext cx="6575425" cy="884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 Box 1776"/>
          <p:cNvSpPr txBox="1">
            <a:spLocks noChangeArrowheads="1"/>
          </p:cNvSpPr>
          <p:nvPr/>
        </p:nvSpPr>
        <p:spPr bwMode="auto">
          <a:xfrm>
            <a:off x="419100" y="3838575"/>
            <a:ext cx="1905000" cy="838200"/>
          </a:xfrm>
          <a:prstGeom prst="rect">
            <a:avLst/>
          </a:prstGeom>
          <a:solidFill>
            <a:srgbClr val="00FF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19805" tIns="99029" rIns="19805" bIns="9902"/>
          <a:lstStyle/>
          <a:p>
            <a:pPr defTabSz="198438"/>
            <a:r>
              <a:rPr lang="en-US" altLang="zh-CN" sz="1800" b="1" dirty="0">
                <a:solidFill>
                  <a:srgbClr val="C00000"/>
                </a:solidFill>
                <a:ea typeface="宋体" pitchFamily="2" charset="-122"/>
              </a:rPr>
              <a:t>Gradient </a:t>
            </a:r>
          </a:p>
          <a:p>
            <a:pPr defTabSz="198438"/>
            <a:r>
              <a:rPr lang="en-US" altLang="zh-CN" sz="1800" b="1" dirty="0">
                <a:solidFill>
                  <a:srgbClr val="C00000"/>
                </a:solidFill>
                <a:ea typeface="宋体" pitchFamily="2" charset="-122"/>
              </a:rPr>
              <a:t>Match Kernel</a:t>
            </a:r>
            <a:endParaRPr lang="en-US" altLang="zh-CN" sz="2200" b="1" dirty="0">
              <a:solidFill>
                <a:srgbClr val="C00000"/>
              </a:solidFill>
              <a:ea typeface="宋体" pitchFamily="2" charset="-122"/>
            </a:endParaRPr>
          </a:p>
          <a:p>
            <a:pPr defTabSz="198438">
              <a:spcBef>
                <a:spcPct val="20000"/>
              </a:spcBef>
            </a:pPr>
            <a:endParaRPr lang="en-US" altLang="zh-CN" sz="2300" b="1" dirty="0">
              <a:solidFill>
                <a:srgbClr val="9900FF"/>
              </a:solidFill>
              <a:ea typeface="宋体" pitchFamily="2" charset="-122"/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6057900" y="3305175"/>
            <a:ext cx="1295400" cy="838200"/>
            <a:chOff x="6057900" y="3343275"/>
            <a:chExt cx="1295400" cy="838200"/>
          </a:xfrm>
        </p:grpSpPr>
        <p:sp>
          <p:nvSpPr>
            <p:cNvPr id="74" name="上箭头 45"/>
            <p:cNvSpPr>
              <a:spLocks noChangeArrowheads="1"/>
            </p:cNvSpPr>
            <p:nvPr/>
          </p:nvSpPr>
          <p:spPr bwMode="auto">
            <a:xfrm>
              <a:off x="6667500" y="4002088"/>
              <a:ext cx="287338" cy="179387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339933"/>
            </a:solidFill>
            <a:ln w="9525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defTabSz="198438"/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75" name="Text Box 1776"/>
            <p:cNvSpPr txBox="1">
              <a:spLocks noChangeArrowheads="1"/>
            </p:cNvSpPr>
            <p:nvPr/>
          </p:nvSpPr>
          <p:spPr bwMode="auto">
            <a:xfrm>
              <a:off x="6057900" y="3343275"/>
              <a:ext cx="1295400" cy="609600"/>
            </a:xfrm>
            <a:prstGeom prst="rect">
              <a:avLst/>
            </a:prstGeom>
            <a:solidFill>
              <a:srgbClr val="339933">
                <a:alpha val="0"/>
              </a:srgbClr>
            </a:solidFill>
            <a:ln w="25400">
              <a:solidFill>
                <a:srgbClr val="339933"/>
              </a:solidFill>
              <a:miter lim="800000"/>
              <a:headEnd/>
              <a:tailEnd/>
            </a:ln>
          </p:spPr>
          <p:txBody>
            <a:bodyPr lIns="19805" tIns="99029" rIns="19805" bIns="9902"/>
            <a:lstStyle/>
            <a:p>
              <a:pPr defTabSz="198438">
                <a:lnSpc>
                  <a:spcPts val="1800"/>
                </a:lnSpc>
              </a:pPr>
              <a:r>
                <a:rPr lang="en-US" altLang="zh-CN" sz="2000" b="1" dirty="0">
                  <a:solidFill>
                    <a:srgbClr val="FFC000"/>
                  </a:solidFill>
                  <a:ea typeface="宋体" pitchFamily="2" charset="-122"/>
                </a:rPr>
                <a:t> </a:t>
              </a:r>
              <a:r>
                <a:rPr lang="en-US" altLang="zh-CN" sz="1400" b="1" dirty="0">
                  <a:solidFill>
                    <a:srgbClr val="339933"/>
                  </a:solidFill>
                  <a:ea typeface="宋体" pitchFamily="2" charset="-122"/>
                </a:rPr>
                <a:t>gradient</a:t>
              </a:r>
            </a:p>
            <a:p>
              <a:pPr defTabSz="198438">
                <a:lnSpc>
                  <a:spcPts val="1800"/>
                </a:lnSpc>
              </a:pPr>
              <a:r>
                <a:rPr lang="en-US" altLang="zh-CN" sz="1400" b="1" dirty="0">
                  <a:solidFill>
                    <a:srgbClr val="339933"/>
                  </a:solidFill>
                  <a:ea typeface="宋体" pitchFamily="2" charset="-122"/>
                </a:rPr>
                <a:t> orientation</a:t>
              </a:r>
            </a:p>
            <a:p>
              <a:pPr defTabSz="198438">
                <a:spcBef>
                  <a:spcPct val="20000"/>
                </a:spcBef>
              </a:pPr>
              <a:endParaRPr lang="en-US" altLang="zh-CN" sz="2300" b="1" dirty="0">
                <a:solidFill>
                  <a:srgbClr val="9900FF"/>
                </a:solidFill>
                <a:ea typeface="宋体" pitchFamily="2" charset="-122"/>
              </a:endParaRP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628900" y="4537075"/>
            <a:ext cx="1447800" cy="596900"/>
            <a:chOff x="2628900" y="4575175"/>
            <a:chExt cx="1447800" cy="596900"/>
          </a:xfrm>
        </p:grpSpPr>
        <p:sp>
          <p:nvSpPr>
            <p:cNvPr id="73" name="下箭头 44"/>
            <p:cNvSpPr>
              <a:spLocks noChangeArrowheads="1"/>
            </p:cNvSpPr>
            <p:nvPr/>
          </p:nvSpPr>
          <p:spPr bwMode="auto">
            <a:xfrm>
              <a:off x="3238500" y="4575175"/>
              <a:ext cx="287338" cy="215900"/>
            </a:xfrm>
            <a:prstGeom prst="downArrow">
              <a:avLst>
                <a:gd name="adj1" fmla="val 50000"/>
                <a:gd name="adj2" fmla="val 50093"/>
              </a:avLst>
            </a:prstGeom>
            <a:solidFill>
              <a:srgbClr val="000099"/>
            </a:solidFill>
            <a:ln w="9525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defTabSz="198438"/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76" name="Text Box 1776"/>
            <p:cNvSpPr txBox="1">
              <a:spLocks noChangeArrowheads="1"/>
            </p:cNvSpPr>
            <p:nvPr/>
          </p:nvSpPr>
          <p:spPr bwMode="auto">
            <a:xfrm>
              <a:off x="2628900" y="4791075"/>
              <a:ext cx="1447800" cy="381000"/>
            </a:xfrm>
            <a:prstGeom prst="rect">
              <a:avLst/>
            </a:prstGeom>
            <a:solidFill>
              <a:srgbClr val="00FF00">
                <a:alpha val="0"/>
              </a:srgbClr>
            </a:solidFill>
            <a:ln w="25400">
              <a:solidFill>
                <a:srgbClr val="000099"/>
              </a:solidFill>
              <a:miter lim="800000"/>
              <a:headEnd/>
              <a:tailEnd/>
            </a:ln>
          </p:spPr>
          <p:txBody>
            <a:bodyPr lIns="19805" tIns="99029" rIns="19805" bIns="9902"/>
            <a:lstStyle/>
            <a:p>
              <a:pPr defTabSz="198438">
                <a:lnSpc>
                  <a:spcPts val="1800"/>
                </a:lnSpc>
              </a:pPr>
              <a:r>
                <a:rPr lang="en-US" altLang="zh-CN" sz="2000" b="1" dirty="0">
                  <a:solidFill>
                    <a:srgbClr val="000099"/>
                  </a:solidFill>
                  <a:ea typeface="宋体" pitchFamily="2" charset="-122"/>
                </a:rPr>
                <a:t> </a:t>
              </a:r>
              <a:r>
                <a:rPr lang="en-US" altLang="zh-CN" sz="1400" b="1" dirty="0">
                  <a:solidFill>
                    <a:srgbClr val="000099"/>
                  </a:solidFill>
                  <a:ea typeface="宋体" pitchFamily="2" charset="-122"/>
                </a:rPr>
                <a:t>image patch</a:t>
              </a:r>
            </a:p>
            <a:p>
              <a:pPr defTabSz="198438">
                <a:spcBef>
                  <a:spcPct val="20000"/>
                </a:spcBef>
              </a:pPr>
              <a:endParaRPr lang="en-US" altLang="zh-CN" sz="1600" b="1" dirty="0">
                <a:solidFill>
                  <a:srgbClr val="9900FF"/>
                </a:solidFill>
                <a:ea typeface="宋体" pitchFamily="2" charset="-122"/>
              </a:endParaRPr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7647709" y="3305175"/>
            <a:ext cx="961902" cy="866900"/>
            <a:chOff x="7647709" y="3343275"/>
            <a:chExt cx="961902" cy="866900"/>
          </a:xfrm>
        </p:grpSpPr>
        <p:sp>
          <p:nvSpPr>
            <p:cNvPr id="71" name="Text Box 1776"/>
            <p:cNvSpPr txBox="1">
              <a:spLocks noChangeArrowheads="1"/>
            </p:cNvSpPr>
            <p:nvPr/>
          </p:nvSpPr>
          <p:spPr bwMode="auto">
            <a:xfrm>
              <a:off x="7647709" y="3343275"/>
              <a:ext cx="961902" cy="609600"/>
            </a:xfrm>
            <a:prstGeom prst="rect">
              <a:avLst/>
            </a:prstGeom>
            <a:solidFill>
              <a:srgbClr val="00FF00">
                <a:alpha val="0"/>
              </a:srgbClr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19805" tIns="99029" rIns="19805" bIns="9902"/>
            <a:lstStyle/>
            <a:p>
              <a:pPr defTabSz="198438">
                <a:lnSpc>
                  <a:spcPts val="1800"/>
                </a:lnSpc>
              </a:pPr>
              <a:r>
                <a:rPr lang="en-US" altLang="zh-CN" sz="2000" b="1" dirty="0">
                  <a:solidFill>
                    <a:srgbClr val="0000FF"/>
                  </a:solidFill>
                  <a:ea typeface="宋体" pitchFamily="2" charset="-122"/>
                </a:rPr>
                <a:t> </a:t>
              </a:r>
              <a:r>
                <a:rPr lang="en-US" altLang="zh-CN" sz="1400" b="1" dirty="0" smtClean="0">
                  <a:solidFill>
                    <a:srgbClr val="0000FF"/>
                  </a:solidFill>
                  <a:ea typeface="宋体" pitchFamily="2" charset="-122"/>
                </a:rPr>
                <a:t>relative</a:t>
              </a:r>
              <a:endParaRPr lang="en-US" altLang="zh-CN" sz="1400" b="1" dirty="0">
                <a:solidFill>
                  <a:srgbClr val="0000FF"/>
                </a:solidFill>
                <a:ea typeface="宋体" pitchFamily="2" charset="-122"/>
              </a:endParaRPr>
            </a:p>
            <a:p>
              <a:pPr defTabSz="198438">
                <a:lnSpc>
                  <a:spcPts val="1800"/>
                </a:lnSpc>
              </a:pPr>
              <a:r>
                <a:rPr lang="en-US" altLang="zh-CN" sz="1400" b="1" dirty="0">
                  <a:solidFill>
                    <a:srgbClr val="0000FF"/>
                  </a:solidFill>
                  <a:ea typeface="宋体" pitchFamily="2" charset="-122"/>
                </a:rPr>
                <a:t> </a:t>
              </a:r>
              <a:r>
                <a:rPr lang="en-US" altLang="zh-CN" sz="1400" b="1" dirty="0" smtClean="0">
                  <a:solidFill>
                    <a:srgbClr val="0000FF"/>
                  </a:solidFill>
                  <a:ea typeface="宋体" pitchFamily="2" charset="-122"/>
                </a:rPr>
                <a:t>position</a:t>
              </a:r>
              <a:endParaRPr lang="en-US" altLang="zh-CN" sz="1400" b="1" dirty="0">
                <a:solidFill>
                  <a:srgbClr val="0000FF"/>
                </a:solidFill>
                <a:ea typeface="宋体" pitchFamily="2" charset="-122"/>
              </a:endParaRPr>
            </a:p>
            <a:p>
              <a:pPr defTabSz="198438">
                <a:spcBef>
                  <a:spcPct val="20000"/>
                </a:spcBef>
              </a:pPr>
              <a:endParaRPr lang="en-US" altLang="zh-CN" sz="1600" b="1" dirty="0">
                <a:solidFill>
                  <a:srgbClr val="9900FF"/>
                </a:solidFill>
                <a:ea typeface="宋体" pitchFamily="2" charset="-122"/>
              </a:endParaRPr>
            </a:p>
          </p:txBody>
        </p:sp>
        <p:sp>
          <p:nvSpPr>
            <p:cNvPr id="77" name="上箭头 45"/>
            <p:cNvSpPr>
              <a:spLocks noChangeArrowheads="1"/>
            </p:cNvSpPr>
            <p:nvPr/>
          </p:nvSpPr>
          <p:spPr bwMode="auto">
            <a:xfrm>
              <a:off x="8039100" y="3994275"/>
              <a:ext cx="287338" cy="2159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00FF"/>
            </a:solidFill>
            <a:ln w="9525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defTabSz="198438"/>
              <a:endParaRPr lang="zh-CN" altLang="en-US">
                <a:ea typeface="宋体" pitchFamily="2" charset="-122"/>
              </a:endParaRPr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6057900" y="4465638"/>
            <a:ext cx="1981200" cy="668337"/>
            <a:chOff x="6057900" y="4503738"/>
            <a:chExt cx="1981200" cy="668337"/>
          </a:xfrm>
        </p:grpSpPr>
        <p:sp>
          <p:nvSpPr>
            <p:cNvPr id="78" name="Text Box 1776"/>
            <p:cNvSpPr txBox="1">
              <a:spLocks noChangeArrowheads="1"/>
            </p:cNvSpPr>
            <p:nvPr/>
          </p:nvSpPr>
          <p:spPr bwMode="auto">
            <a:xfrm>
              <a:off x="6057900" y="4791075"/>
              <a:ext cx="1981200" cy="381000"/>
            </a:xfrm>
            <a:prstGeom prst="rect">
              <a:avLst/>
            </a:prstGeom>
            <a:solidFill>
              <a:srgbClr val="339933">
                <a:alpha val="0"/>
              </a:srgb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19805" tIns="99029" rIns="19805" bIns="9902"/>
            <a:lstStyle/>
            <a:p>
              <a:pPr defTabSz="198438">
                <a:lnSpc>
                  <a:spcPts val="1800"/>
                </a:lnSpc>
              </a:pPr>
              <a:r>
                <a:rPr lang="en-US" altLang="zh-CN" sz="2000" b="1" dirty="0">
                  <a:solidFill>
                    <a:srgbClr val="FF0000"/>
                  </a:solidFill>
                  <a:ea typeface="宋体" pitchFamily="2" charset="-122"/>
                </a:rPr>
                <a:t>   </a:t>
              </a:r>
              <a:r>
                <a:rPr lang="en-US" altLang="zh-CN" sz="1600" b="1" dirty="0" smtClean="0">
                  <a:solidFill>
                    <a:srgbClr val="FF0000"/>
                  </a:solidFill>
                  <a:ea typeface="宋体" pitchFamily="2" charset="-122"/>
                </a:rPr>
                <a:t>pixel kernels</a:t>
              </a:r>
              <a:endParaRPr lang="en-US" altLang="zh-CN" sz="2000" b="1" dirty="0">
                <a:solidFill>
                  <a:srgbClr val="FF0000"/>
                </a:solidFill>
                <a:ea typeface="宋体" pitchFamily="2" charset="-122"/>
              </a:endParaRPr>
            </a:p>
            <a:p>
              <a:pPr defTabSz="198438">
                <a:spcBef>
                  <a:spcPct val="20000"/>
                </a:spcBef>
              </a:pPr>
              <a:endParaRPr lang="en-US" altLang="zh-CN" sz="2300" b="1" dirty="0">
                <a:solidFill>
                  <a:srgbClr val="9900FF"/>
                </a:solidFill>
                <a:ea typeface="宋体" pitchFamily="2" charset="-122"/>
              </a:endParaRPr>
            </a:p>
          </p:txBody>
        </p:sp>
        <p:cxnSp>
          <p:nvCxnSpPr>
            <p:cNvPr id="79" name="直接箭头连接符 79"/>
            <p:cNvCxnSpPr>
              <a:cxnSpLocks noChangeShapeType="1"/>
            </p:cNvCxnSpPr>
            <p:nvPr/>
          </p:nvCxnSpPr>
          <p:spPr bwMode="auto">
            <a:xfrm rot="5400000">
              <a:off x="6142832" y="4645819"/>
              <a:ext cx="287337" cy="3175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80" name="直接箭头连接符 80"/>
            <p:cNvCxnSpPr>
              <a:cxnSpLocks noChangeShapeType="1"/>
            </p:cNvCxnSpPr>
            <p:nvPr/>
          </p:nvCxnSpPr>
          <p:spPr bwMode="auto">
            <a:xfrm rot="5400000">
              <a:off x="7589838" y="4646613"/>
              <a:ext cx="287337" cy="1587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81" name="矩形 63"/>
          <p:cNvSpPr>
            <a:spLocks noChangeArrowheads="1"/>
          </p:cNvSpPr>
          <p:nvPr/>
        </p:nvSpPr>
        <p:spPr bwMode="auto">
          <a:xfrm>
            <a:off x="342900" y="3230563"/>
            <a:ext cx="8534400" cy="1979612"/>
          </a:xfrm>
          <a:prstGeom prst="rect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198438"/>
            <a:endParaRPr lang="zh-CN" altLang="en-US">
              <a:ea typeface="宋体" pitchFamily="2" charset="-122"/>
            </a:endParaRPr>
          </a:p>
        </p:txBody>
      </p:sp>
      <p:grpSp>
        <p:nvGrpSpPr>
          <p:cNvPr id="6" name="Group 22"/>
          <p:cNvGrpSpPr/>
          <p:nvPr/>
        </p:nvGrpSpPr>
        <p:grpSpPr>
          <a:xfrm>
            <a:off x="3823855" y="3515094"/>
            <a:ext cx="2081644" cy="704481"/>
            <a:chOff x="3823855" y="3553194"/>
            <a:chExt cx="2081644" cy="704481"/>
          </a:xfrm>
        </p:grpSpPr>
        <p:sp>
          <p:nvSpPr>
            <p:cNvPr id="72" name="Text Box 1776"/>
            <p:cNvSpPr txBox="1">
              <a:spLocks noChangeArrowheads="1"/>
            </p:cNvSpPr>
            <p:nvPr/>
          </p:nvSpPr>
          <p:spPr bwMode="auto">
            <a:xfrm>
              <a:off x="3823855" y="3553194"/>
              <a:ext cx="2081644" cy="406606"/>
            </a:xfrm>
            <a:prstGeom prst="rect">
              <a:avLst/>
            </a:prstGeom>
            <a:solidFill>
              <a:srgbClr val="00FF00">
                <a:alpha val="0"/>
              </a:srgbClr>
            </a:solidFill>
            <a:ln w="25400">
              <a:solidFill>
                <a:srgbClr val="CC0099"/>
              </a:solidFill>
              <a:miter lim="800000"/>
              <a:headEnd/>
              <a:tailEnd/>
            </a:ln>
          </p:spPr>
          <p:txBody>
            <a:bodyPr lIns="19805" tIns="99029" rIns="19805" bIns="9902"/>
            <a:lstStyle/>
            <a:p>
              <a:pPr algn="ctr" defTabSz="198438">
                <a:lnSpc>
                  <a:spcPts val="1800"/>
                </a:lnSpc>
              </a:pPr>
              <a:r>
                <a:rPr lang="en-US" altLang="zh-CN" sz="1400" b="1" dirty="0" smtClean="0">
                  <a:solidFill>
                    <a:srgbClr val="CC0099"/>
                  </a:solidFill>
                  <a:ea typeface="宋体" pitchFamily="2" charset="-122"/>
                </a:rPr>
                <a:t>gradient </a:t>
              </a:r>
              <a:r>
                <a:rPr lang="en-US" altLang="zh-CN" sz="1400" b="1" dirty="0">
                  <a:solidFill>
                    <a:srgbClr val="CC0099"/>
                  </a:solidFill>
                  <a:ea typeface="宋体" pitchFamily="2" charset="-122"/>
                </a:rPr>
                <a:t>magnitude</a:t>
              </a:r>
            </a:p>
            <a:p>
              <a:pPr algn="ctr" defTabSz="198438">
                <a:spcBef>
                  <a:spcPct val="20000"/>
                </a:spcBef>
              </a:pPr>
              <a:endParaRPr lang="en-US" altLang="zh-CN" sz="1600" b="1" dirty="0">
                <a:solidFill>
                  <a:srgbClr val="9900FF"/>
                </a:solidFill>
                <a:ea typeface="宋体" pitchFamily="2" charset="-122"/>
              </a:endParaRPr>
            </a:p>
          </p:txBody>
        </p:sp>
        <p:sp>
          <p:nvSpPr>
            <p:cNvPr id="82" name="上箭头 45"/>
            <p:cNvSpPr>
              <a:spLocks noChangeArrowheads="1"/>
            </p:cNvSpPr>
            <p:nvPr/>
          </p:nvSpPr>
          <p:spPr bwMode="auto">
            <a:xfrm>
              <a:off x="5389563" y="4005263"/>
              <a:ext cx="287337" cy="252412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CC0099"/>
            </a:solidFill>
            <a:ln w="9525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1984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ea typeface="宋体" pitchFamily="2" charset="-122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438150" y="5276851"/>
            <a:ext cx="575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mbria" pitchFamily="18" charset="0"/>
              </a:rPr>
              <a:t>Includes SIFT as a special case</a:t>
            </a:r>
          </a:p>
          <a:p>
            <a:r>
              <a:rPr lang="en-US" sz="1800" b="0" dirty="0" smtClean="0">
                <a:latin typeface="Cambria" pitchFamily="18" charset="0"/>
              </a:rPr>
              <a:t>Avoids any “binning” issues in histogram features</a:t>
            </a:r>
            <a:endParaRPr lang="en-US" sz="1800" b="0" dirty="0">
              <a:latin typeface="Cambria" pitchFamily="18" charset="0"/>
            </a:endParaRPr>
          </a:p>
        </p:txBody>
      </p:sp>
      <p:pic>
        <p:nvPicPr>
          <p:cNvPr id="27" name="Picture 4" descr="descri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389" y="942976"/>
            <a:ext cx="4276651" cy="2035174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267324" y="1333500"/>
            <a:ext cx="3619501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800" b="0" dirty="0" smtClean="0">
                <a:latin typeface="Cambria" pitchFamily="18" charset="0"/>
              </a:rPr>
              <a:t>Linear kernel on SIFT descriptors</a:t>
            </a:r>
          </a:p>
          <a:p>
            <a:pPr>
              <a:spcAft>
                <a:spcPts val="800"/>
              </a:spcAft>
            </a:pPr>
            <a:r>
              <a:rPr lang="en-US" sz="1800" b="0" dirty="0" smtClean="0">
                <a:latin typeface="Cambria" pitchFamily="18" charset="0"/>
              </a:rPr>
              <a:t>= a product of two histograms</a:t>
            </a:r>
          </a:p>
          <a:p>
            <a:pPr>
              <a:spcAft>
                <a:spcPts val="800"/>
              </a:spcAft>
            </a:pPr>
            <a:r>
              <a:rPr lang="en-US" sz="1800" b="0" dirty="0" smtClean="0">
                <a:latin typeface="Cambria" pitchFamily="18" charset="0"/>
              </a:rPr>
              <a:t>= a product summed over all 	pairs of pixels</a:t>
            </a:r>
            <a:endParaRPr lang="en-US" sz="1800" b="0" dirty="0">
              <a:latin typeface="Cambria" pitchFamily="18" charset="0"/>
            </a:endParaRPr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14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86344" y="6365254"/>
            <a:ext cx="328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[Bo, Ren, Fox; NIPS 2010]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569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Approximating Gradient Match Kernel</a:t>
            </a:r>
          </a:p>
        </p:txBody>
      </p:sp>
      <p:graphicFrame>
        <p:nvGraphicFramePr>
          <p:cNvPr id="6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732551"/>
              </p:ext>
            </p:extLst>
          </p:nvPr>
        </p:nvGraphicFramePr>
        <p:xfrm>
          <a:off x="2284413" y="1329187"/>
          <a:ext cx="6575425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4" name="Equation" r:id="rId4" imgW="2577960" imgH="355320" progId="Equation.3">
                  <p:embed/>
                </p:oleObj>
              </mc:Choice>
              <mc:Fallback>
                <p:oleObj name="Equation" r:id="rId4" imgW="25779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4413" y="1329187"/>
                        <a:ext cx="6575425" cy="884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 Box 1776"/>
          <p:cNvSpPr txBox="1">
            <a:spLocks noChangeArrowheads="1"/>
          </p:cNvSpPr>
          <p:nvPr/>
        </p:nvSpPr>
        <p:spPr bwMode="auto">
          <a:xfrm>
            <a:off x="485775" y="1318074"/>
            <a:ext cx="1905000" cy="838200"/>
          </a:xfrm>
          <a:prstGeom prst="rect">
            <a:avLst/>
          </a:prstGeom>
          <a:solidFill>
            <a:srgbClr val="00FF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19805" tIns="99029" rIns="19805" bIns="9902"/>
          <a:lstStyle/>
          <a:p>
            <a:pPr defTabSz="198438"/>
            <a:r>
              <a:rPr lang="en-US" altLang="zh-CN" sz="1800" b="1" dirty="0">
                <a:solidFill>
                  <a:srgbClr val="C00000"/>
                </a:solidFill>
                <a:ea typeface="宋体" pitchFamily="2" charset="-122"/>
              </a:rPr>
              <a:t>Gradient </a:t>
            </a:r>
          </a:p>
          <a:p>
            <a:pPr defTabSz="198438"/>
            <a:r>
              <a:rPr lang="en-US" altLang="zh-CN" sz="1800" b="1" dirty="0">
                <a:solidFill>
                  <a:srgbClr val="C00000"/>
                </a:solidFill>
                <a:ea typeface="宋体" pitchFamily="2" charset="-122"/>
              </a:rPr>
              <a:t>Match Kernel</a:t>
            </a:r>
            <a:endParaRPr lang="en-US" altLang="zh-CN" sz="2200" b="1" dirty="0">
              <a:solidFill>
                <a:srgbClr val="C00000"/>
              </a:solidFill>
              <a:ea typeface="宋体" pitchFamily="2" charset="-122"/>
            </a:endParaRPr>
          </a:p>
          <a:p>
            <a:pPr defTabSz="198438">
              <a:spcBef>
                <a:spcPct val="20000"/>
              </a:spcBef>
            </a:pPr>
            <a:endParaRPr lang="en-US" altLang="zh-CN" sz="2300" b="1" dirty="0">
              <a:solidFill>
                <a:srgbClr val="9900FF"/>
              </a:solidFill>
              <a:ea typeface="宋体" pitchFamily="2" charset="-122"/>
            </a:endParaRPr>
          </a:p>
        </p:txBody>
      </p:sp>
      <p:sp>
        <p:nvSpPr>
          <p:cNvPr id="81" name="矩形 63"/>
          <p:cNvSpPr>
            <a:spLocks noChangeArrowheads="1"/>
          </p:cNvSpPr>
          <p:nvPr/>
        </p:nvSpPr>
        <p:spPr bwMode="auto">
          <a:xfrm>
            <a:off x="342900" y="1232351"/>
            <a:ext cx="8534400" cy="1015663"/>
          </a:xfrm>
          <a:prstGeom prst="rect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defTabSz="198438"/>
            <a:r>
              <a:rPr lang="en-US" altLang="zh-CN" sz="2000" dirty="0" smtClean="0">
                <a:ea typeface="宋体" pitchFamily="2" charset="-122"/>
              </a:rPr>
              <a:t> </a:t>
            </a:r>
          </a:p>
          <a:p>
            <a:pPr defTabSz="198438"/>
            <a:endParaRPr lang="en-US" altLang="zh-CN" sz="2000" dirty="0" smtClean="0">
              <a:ea typeface="宋体" pitchFamily="2" charset="-122"/>
            </a:endParaRPr>
          </a:p>
          <a:p>
            <a:pPr defTabSz="198438"/>
            <a:endParaRPr lang="zh-CN" altLang="en-US" sz="2000" dirty="0">
              <a:ea typeface="宋体" pitchFamily="2" charset="-122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15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86344" y="6365254"/>
            <a:ext cx="328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[Bo, Ren, Fox; NIPS 2010]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27361" y="2628554"/>
                <a:ext cx="8234928" cy="558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𝐹𝑖𝑛𝑑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𝑔𝑟𝑎𝑑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.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.     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𝑔𝑟𝑎𝑑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𝑄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)≈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𝑔𝑟𝑎𝑑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𝑃</m:t>
                          </m:r>
                        </m:e>
                      </m:d>
                      <m:r>
                        <a:rPr lang="en-US" sz="2800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sz="28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𝑔𝑟𝑎𝑑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61" y="2628554"/>
                <a:ext cx="8234928" cy="55823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780460" y="3705102"/>
                <a:ext cx="51605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𝑢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𝑣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460" y="3705102"/>
                <a:ext cx="5160530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500383" y="4303680"/>
                <a:ext cx="5160530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𝑢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𝑢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383" y="4303680"/>
                <a:ext cx="5160530" cy="490199"/>
              </a:xfrm>
              <a:prstGeom prst="rect">
                <a:avLst/>
              </a:prstGeom>
              <a:blipFill rotWithShape="1">
                <a:blip r:embed="rId8"/>
                <a:stretch>
                  <a:fillRect b="-1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436910" y="5087951"/>
            <a:ext cx="6900775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b="0" dirty="0" smtClean="0">
                <a:latin typeface="Cambria" pitchFamily="18" charset="0"/>
              </a:rPr>
              <a:t>very low dimensional attributes (</a:t>
            </a:r>
            <a:r>
              <a:rPr lang="en-US" sz="1600" b="0" i="1" dirty="0" smtClean="0">
                <a:latin typeface="Cambria" pitchFamily="18" charset="0"/>
              </a:rPr>
              <a:t>dim</a:t>
            </a:r>
            <a:r>
              <a:rPr lang="az-Cyrl-AZ" b="0" dirty="0" smtClean="0">
                <a:latin typeface="Cambria" pitchFamily="18" charset="0"/>
                <a:sym typeface="Symbol"/>
              </a:rPr>
              <a:t></a:t>
            </a:r>
            <a:r>
              <a:rPr lang="en-US" b="0" dirty="0" smtClean="0">
                <a:latin typeface="Cambria" pitchFamily="18" charset="0"/>
                <a:sym typeface="Symbol"/>
              </a:rPr>
              <a:t>=1,</a:t>
            </a:r>
            <a:r>
              <a:rPr lang="en-US" sz="1600" b="0" i="1" dirty="0" smtClean="0">
                <a:latin typeface="Cambria" pitchFamily="18" charset="0"/>
                <a:sym typeface="Symbol"/>
              </a:rPr>
              <a:t>dim</a:t>
            </a:r>
            <a:r>
              <a:rPr lang="en-US" b="0" dirty="0" smtClean="0">
                <a:latin typeface="Cambria" pitchFamily="18" charset="0"/>
                <a:sym typeface="Symbol"/>
              </a:rPr>
              <a:t>x=2)</a:t>
            </a:r>
          </a:p>
          <a:p>
            <a:pPr>
              <a:spcAft>
                <a:spcPts val="500"/>
              </a:spcAft>
            </a:pPr>
            <a:r>
              <a:rPr lang="en-US" b="0" dirty="0" smtClean="0">
                <a:latin typeface="Cambria" pitchFamily="18" charset="0"/>
                <a:sym typeface="Symbol"/>
              </a:rPr>
              <a:t>	</a:t>
            </a:r>
            <a:r>
              <a:rPr lang="en-US" b="0" dirty="0" smtClean="0">
                <a:latin typeface="Cambria" pitchFamily="18" charset="0"/>
                <a:sym typeface="Wingdings" pitchFamily="2" charset="2"/>
              </a:rPr>
              <a:t> can densely sample </a:t>
            </a:r>
            <a:r>
              <a:rPr lang="az-Cyrl-AZ" b="0" dirty="0" smtClean="0">
                <a:latin typeface="Cambria" pitchFamily="18" charset="0"/>
                <a:sym typeface="Symbol"/>
              </a:rPr>
              <a:t></a:t>
            </a:r>
            <a:r>
              <a:rPr lang="en-US" b="0" dirty="0" smtClean="0">
                <a:latin typeface="Cambria" pitchFamily="18" charset="0"/>
                <a:sym typeface="Symbol"/>
              </a:rPr>
              <a:t> and x;  hence </a:t>
            </a:r>
            <a:r>
              <a:rPr lang="en-US" b="0" dirty="0" err="1" smtClean="0">
                <a:latin typeface="Cambria" pitchFamily="18" charset="0"/>
                <a:sym typeface="Symbol"/>
              </a:rPr>
              <a:t>infinite</a:t>
            </a:r>
            <a:r>
              <a:rPr lang="en-US" b="0" dirty="0" err="1" smtClean="0">
                <a:latin typeface="Cambria" pitchFamily="18" charset="0"/>
                <a:sym typeface="Wingdings" pitchFamily="2" charset="2"/>
              </a:rPr>
              <a:t>finite</a:t>
            </a:r>
            <a:endParaRPr lang="en-US" b="0" dirty="0" smtClean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103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Approximating Gradient Match Kernel</a:t>
            </a:r>
          </a:p>
        </p:txBody>
      </p:sp>
      <p:graphicFrame>
        <p:nvGraphicFramePr>
          <p:cNvPr id="6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8618599"/>
              </p:ext>
            </p:extLst>
          </p:nvPr>
        </p:nvGraphicFramePr>
        <p:xfrm>
          <a:off x="2284413" y="1329187"/>
          <a:ext cx="6575425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8" name="Equation" r:id="rId4" imgW="2577960" imgH="355320" progId="Equation.3">
                  <p:embed/>
                </p:oleObj>
              </mc:Choice>
              <mc:Fallback>
                <p:oleObj name="Equation" r:id="rId4" imgW="25779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4413" y="1329187"/>
                        <a:ext cx="6575425" cy="884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 Box 1776"/>
          <p:cNvSpPr txBox="1">
            <a:spLocks noChangeArrowheads="1"/>
          </p:cNvSpPr>
          <p:nvPr/>
        </p:nvSpPr>
        <p:spPr bwMode="auto">
          <a:xfrm>
            <a:off x="485775" y="1318074"/>
            <a:ext cx="1905000" cy="838200"/>
          </a:xfrm>
          <a:prstGeom prst="rect">
            <a:avLst/>
          </a:prstGeom>
          <a:solidFill>
            <a:srgbClr val="00FF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19805" tIns="99029" rIns="19805" bIns="9902"/>
          <a:lstStyle/>
          <a:p>
            <a:pPr defTabSz="198438"/>
            <a:r>
              <a:rPr lang="en-US" altLang="zh-CN" sz="1800" b="1" dirty="0">
                <a:solidFill>
                  <a:srgbClr val="C00000"/>
                </a:solidFill>
                <a:ea typeface="宋体" pitchFamily="2" charset="-122"/>
              </a:rPr>
              <a:t>Gradient </a:t>
            </a:r>
          </a:p>
          <a:p>
            <a:pPr defTabSz="198438"/>
            <a:r>
              <a:rPr lang="en-US" altLang="zh-CN" sz="1800" b="1" dirty="0">
                <a:solidFill>
                  <a:srgbClr val="C00000"/>
                </a:solidFill>
                <a:ea typeface="宋体" pitchFamily="2" charset="-122"/>
              </a:rPr>
              <a:t>Match Kernel</a:t>
            </a:r>
            <a:endParaRPr lang="en-US" altLang="zh-CN" sz="2200" b="1" dirty="0">
              <a:solidFill>
                <a:srgbClr val="C00000"/>
              </a:solidFill>
              <a:ea typeface="宋体" pitchFamily="2" charset="-122"/>
            </a:endParaRPr>
          </a:p>
          <a:p>
            <a:pPr defTabSz="198438">
              <a:spcBef>
                <a:spcPct val="20000"/>
              </a:spcBef>
            </a:pPr>
            <a:endParaRPr lang="en-US" altLang="zh-CN" sz="2300" b="1" dirty="0">
              <a:solidFill>
                <a:srgbClr val="9900FF"/>
              </a:solidFill>
              <a:ea typeface="宋体" pitchFamily="2" charset="-122"/>
            </a:endParaRPr>
          </a:p>
        </p:txBody>
      </p:sp>
      <p:sp>
        <p:nvSpPr>
          <p:cNvPr id="81" name="矩形 63"/>
          <p:cNvSpPr>
            <a:spLocks noChangeArrowheads="1"/>
          </p:cNvSpPr>
          <p:nvPr/>
        </p:nvSpPr>
        <p:spPr bwMode="auto">
          <a:xfrm>
            <a:off x="342900" y="1232351"/>
            <a:ext cx="8534400" cy="1015663"/>
          </a:xfrm>
          <a:prstGeom prst="rect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defTabSz="198438"/>
            <a:r>
              <a:rPr lang="en-US" altLang="zh-CN" sz="2000" dirty="0" smtClean="0">
                <a:ea typeface="宋体" pitchFamily="2" charset="-122"/>
              </a:rPr>
              <a:t> </a:t>
            </a:r>
          </a:p>
          <a:p>
            <a:pPr defTabSz="198438"/>
            <a:endParaRPr lang="en-US" altLang="zh-CN" sz="2000" dirty="0" smtClean="0">
              <a:ea typeface="宋体" pitchFamily="2" charset="-122"/>
            </a:endParaRPr>
          </a:p>
          <a:p>
            <a:pPr defTabSz="198438"/>
            <a:endParaRPr lang="zh-CN" altLang="en-US" sz="2000" dirty="0">
              <a:ea typeface="宋体" pitchFamily="2" charset="-122"/>
            </a:endParaRPr>
          </a:p>
        </p:txBody>
      </p:sp>
      <p:graphicFrame>
        <p:nvGraphicFramePr>
          <p:cNvPr id="244739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4826342"/>
              </p:ext>
            </p:extLst>
          </p:nvPr>
        </p:nvGraphicFramePr>
        <p:xfrm>
          <a:off x="1112830" y="2451010"/>
          <a:ext cx="4303712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9" name="Equation" r:id="rId6" imgW="1904760" imgH="444240" progId="Equation.3">
                  <p:embed/>
                </p:oleObj>
              </mc:Choice>
              <mc:Fallback>
                <p:oleObj name="Equation" r:id="rId6" imgW="19047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830" y="2451010"/>
                        <a:ext cx="4303712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559417" y="2765335"/>
            <a:ext cx="1810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Cambria" pitchFamily="18" charset="0"/>
              </a:rPr>
              <a:t>tensor product</a:t>
            </a:r>
            <a:endParaRPr lang="en-US" b="0" dirty="0">
              <a:latin typeface="Cambria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 flipV="1">
            <a:off x="3321042" y="3279685"/>
            <a:ext cx="2085975" cy="9525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2953268" y="3778959"/>
            <a:ext cx="5810250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b="0" dirty="0" smtClean="0">
                <a:latin typeface="Cambria" pitchFamily="18" charset="0"/>
              </a:rPr>
              <a:t>m bases {</a:t>
            </a:r>
            <a:r>
              <a:rPr lang="az-Cyrl-AZ" b="0" dirty="0" smtClean="0">
                <a:latin typeface="Cambria" pitchFamily="18" charset="0"/>
              </a:rPr>
              <a:t>ф</a:t>
            </a:r>
            <a:r>
              <a:rPr lang="en-US" b="0" baseline="-25000" dirty="0" smtClean="0">
                <a:latin typeface="Cambria" pitchFamily="18" charset="0"/>
              </a:rPr>
              <a:t>o</a:t>
            </a:r>
            <a:r>
              <a:rPr lang="en-US" b="0" dirty="0" smtClean="0">
                <a:latin typeface="Cambria" pitchFamily="18" charset="0"/>
              </a:rPr>
              <a:t>(</a:t>
            </a:r>
            <a:r>
              <a:rPr lang="az-Cyrl-AZ" b="0" dirty="0" smtClean="0">
                <a:latin typeface="Cambria" pitchFamily="18" charset="0"/>
                <a:sym typeface="Symbol"/>
              </a:rPr>
              <a:t></a:t>
            </a:r>
            <a:r>
              <a:rPr lang="en-US" b="0" baseline="-25000" dirty="0" err="1" smtClean="0">
                <a:latin typeface="Cambria" pitchFamily="18" charset="0"/>
              </a:rPr>
              <a:t>i</a:t>
            </a:r>
            <a:r>
              <a:rPr lang="en-US" b="0" dirty="0" smtClean="0">
                <a:latin typeface="Cambria" pitchFamily="18" charset="0"/>
              </a:rPr>
              <a:t>)} and n bases {</a:t>
            </a:r>
            <a:r>
              <a:rPr lang="az-Cyrl-AZ" b="0" dirty="0" smtClean="0">
                <a:latin typeface="Cambria" pitchFamily="18" charset="0"/>
              </a:rPr>
              <a:t>ф</a:t>
            </a:r>
            <a:r>
              <a:rPr lang="en-US" b="0" baseline="-25000" dirty="0" smtClean="0">
                <a:latin typeface="Cambria" pitchFamily="18" charset="0"/>
              </a:rPr>
              <a:t>p</a:t>
            </a:r>
            <a:r>
              <a:rPr lang="en-US" b="0" dirty="0" smtClean="0">
                <a:latin typeface="Cambria" pitchFamily="18" charset="0"/>
              </a:rPr>
              <a:t>(</a:t>
            </a:r>
            <a:r>
              <a:rPr lang="en-US" b="0" dirty="0" err="1" smtClean="0">
                <a:latin typeface="Cambria" pitchFamily="18" charset="0"/>
              </a:rPr>
              <a:t>x</a:t>
            </a:r>
            <a:r>
              <a:rPr lang="en-US" b="0" baseline="-25000" dirty="0" err="1" smtClean="0">
                <a:latin typeface="Cambria" pitchFamily="18" charset="0"/>
              </a:rPr>
              <a:t>j</a:t>
            </a:r>
            <a:r>
              <a:rPr lang="en-US" b="0" dirty="0" smtClean="0">
                <a:latin typeface="Cambria" pitchFamily="18" charset="0"/>
              </a:rPr>
              <a:t>)}</a:t>
            </a:r>
          </a:p>
          <a:p>
            <a:pPr>
              <a:spcAft>
                <a:spcPts val="500"/>
              </a:spcAft>
            </a:pPr>
            <a:r>
              <a:rPr lang="en-US" b="0" dirty="0" smtClean="0">
                <a:latin typeface="Cambria" pitchFamily="18" charset="0"/>
                <a:sym typeface="Wingdings" pitchFamily="2" charset="2"/>
              </a:rPr>
              <a:t>	 </a:t>
            </a:r>
            <a:r>
              <a:rPr lang="en-US" b="0" dirty="0" err="1" smtClean="0">
                <a:latin typeface="Cambria" pitchFamily="18" charset="0"/>
                <a:sym typeface="Wingdings" pitchFamily="2" charset="2"/>
              </a:rPr>
              <a:t>mn</a:t>
            </a:r>
            <a:r>
              <a:rPr lang="en-US" b="0" dirty="0" smtClean="0">
                <a:latin typeface="Cambria" pitchFamily="18" charset="0"/>
                <a:sym typeface="Wingdings" pitchFamily="2" charset="2"/>
              </a:rPr>
              <a:t> bases {</a:t>
            </a:r>
            <a:r>
              <a:rPr lang="az-Cyrl-AZ" b="0" dirty="0" smtClean="0">
                <a:latin typeface="Cambria" pitchFamily="18" charset="0"/>
              </a:rPr>
              <a:t>ф</a:t>
            </a:r>
            <a:r>
              <a:rPr lang="en-US" b="0" baseline="-25000" dirty="0" smtClean="0">
                <a:latin typeface="Cambria" pitchFamily="18" charset="0"/>
              </a:rPr>
              <a:t>o</a:t>
            </a:r>
            <a:r>
              <a:rPr lang="en-US" b="0" dirty="0" smtClean="0">
                <a:latin typeface="Cambria" pitchFamily="18" charset="0"/>
              </a:rPr>
              <a:t>(</a:t>
            </a:r>
            <a:r>
              <a:rPr lang="az-Cyrl-AZ" b="0" dirty="0" smtClean="0">
                <a:latin typeface="Cambria" pitchFamily="18" charset="0"/>
                <a:sym typeface="Symbol"/>
              </a:rPr>
              <a:t></a:t>
            </a:r>
            <a:r>
              <a:rPr lang="en-US" b="0" baseline="-25000" dirty="0" err="1" smtClean="0">
                <a:latin typeface="Cambria" pitchFamily="18" charset="0"/>
              </a:rPr>
              <a:t>i</a:t>
            </a:r>
            <a:r>
              <a:rPr lang="en-US" b="0" dirty="0" smtClean="0">
                <a:latin typeface="Cambria" pitchFamily="18" charset="0"/>
              </a:rPr>
              <a:t>)</a:t>
            </a:r>
            <a:r>
              <a:rPr lang="az-Cyrl-AZ" b="0" dirty="0" smtClean="0">
                <a:latin typeface="Cambria" pitchFamily="18" charset="0"/>
                <a:sym typeface="Symbol"/>
              </a:rPr>
              <a:t></a:t>
            </a:r>
            <a:r>
              <a:rPr lang="az-Cyrl-AZ" b="0" dirty="0" smtClean="0">
                <a:latin typeface="Cambria" pitchFamily="18" charset="0"/>
              </a:rPr>
              <a:t>ф</a:t>
            </a:r>
            <a:r>
              <a:rPr lang="en-US" b="0" baseline="-25000" dirty="0" smtClean="0">
                <a:latin typeface="Cambria" pitchFamily="18" charset="0"/>
              </a:rPr>
              <a:t>p</a:t>
            </a:r>
            <a:r>
              <a:rPr lang="en-US" b="0" dirty="0" smtClean="0">
                <a:latin typeface="Cambria" pitchFamily="18" charset="0"/>
              </a:rPr>
              <a:t>(</a:t>
            </a:r>
            <a:r>
              <a:rPr lang="en-US" b="0" dirty="0" err="1" smtClean="0">
                <a:latin typeface="Cambria" pitchFamily="18" charset="0"/>
              </a:rPr>
              <a:t>x</a:t>
            </a:r>
            <a:r>
              <a:rPr lang="en-US" b="0" baseline="-25000" dirty="0" err="1" smtClean="0">
                <a:latin typeface="Cambria" pitchFamily="18" charset="0"/>
              </a:rPr>
              <a:t>j</a:t>
            </a:r>
            <a:r>
              <a:rPr lang="en-US" b="0" dirty="0" smtClean="0">
                <a:latin typeface="Cambria" pitchFamily="18" charset="0"/>
              </a:rPr>
              <a:t>)} </a:t>
            </a:r>
          </a:p>
        </p:txBody>
      </p:sp>
      <p:graphicFrame>
        <p:nvGraphicFramePr>
          <p:cNvPr id="244740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734348"/>
              </p:ext>
            </p:extLst>
          </p:nvPr>
        </p:nvGraphicFramePr>
        <p:xfrm>
          <a:off x="1935679" y="4971935"/>
          <a:ext cx="1235076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0" name="Equation" r:id="rId8" imgW="545760" imgH="241200" progId="Equation.3">
                  <p:embed/>
                </p:oleObj>
              </mc:Choice>
              <mc:Fallback>
                <p:oleObj name="Equation" r:id="rId8" imgW="545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5679" y="4971935"/>
                        <a:ext cx="1235076" cy="544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3115192" y="5019560"/>
            <a:ext cx="4535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Cambria" pitchFamily="18" charset="0"/>
              </a:rPr>
              <a:t>can be approximated to </a:t>
            </a:r>
            <a:r>
              <a:rPr lang="en-US" b="0" dirty="0" err="1" smtClean="0">
                <a:latin typeface="Cambria" pitchFamily="18" charset="0"/>
              </a:rPr>
              <a:t>mn</a:t>
            </a:r>
            <a:r>
              <a:rPr lang="en-US" b="0" dirty="0" smtClean="0">
                <a:latin typeface="Cambria" pitchFamily="18" charset="0"/>
              </a:rPr>
              <a:t> dimensions.</a:t>
            </a:r>
            <a:endParaRPr lang="en-US" b="0" dirty="0">
              <a:latin typeface="Cambria" pitchFamily="18" charset="0"/>
            </a:endParaRPr>
          </a:p>
        </p:txBody>
      </p:sp>
      <p:sp>
        <p:nvSpPr>
          <p:cNvPr id="35" name="Bent Arrow 34"/>
          <p:cNvSpPr/>
          <p:nvPr/>
        </p:nvSpPr>
        <p:spPr bwMode="auto">
          <a:xfrm rot="16200000" flipH="1">
            <a:off x="2106656" y="4169850"/>
            <a:ext cx="921701" cy="52387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5424"/>
            </a:avLst>
          </a:prstGeom>
          <a:solidFill>
            <a:schemeClr val="tx2">
              <a:lumMod val="50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16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86344" y="6365254"/>
            <a:ext cx="328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[Bo, Ren, Fox; NIPS 2010]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49417" y="5478175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82F"/>
                </a:solidFill>
                <a:latin typeface="Cambria" pitchFamily="18" charset="0"/>
              </a:rPr>
              <a:t>100x50=5000</a:t>
            </a:r>
            <a:endParaRPr lang="en-US" b="1" dirty="0">
              <a:solidFill>
                <a:srgbClr val="00682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632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4" grpId="0"/>
      <p:bldP spid="35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686344" y="6365254"/>
            <a:ext cx="328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[Bo, Ren, Fox; NIPS 2010]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Dimension Reduction with </a:t>
            </a:r>
            <a:r>
              <a:rPr lang="en-US" dirty="0" err="1" smtClean="0"/>
              <a:t>kPCA</a:t>
            </a:r>
            <a:endParaRPr lang="en-US" dirty="0" smtClean="0"/>
          </a:p>
        </p:txBody>
      </p:sp>
      <p:graphicFrame>
        <p:nvGraphicFramePr>
          <p:cNvPr id="18" name="Object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958557"/>
              </p:ext>
            </p:extLst>
          </p:nvPr>
        </p:nvGraphicFramePr>
        <p:xfrm>
          <a:off x="2457450" y="1598375"/>
          <a:ext cx="3938588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2" name="Equation" r:id="rId4" imgW="1866600" imgH="444240" progId="Equation.3">
                  <p:embed/>
                </p:oleObj>
              </mc:Choice>
              <mc:Fallback>
                <p:oleObj name="Equation" r:id="rId4" imgW="1866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7450" y="1598375"/>
                        <a:ext cx="3938588" cy="938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403039"/>
              </p:ext>
            </p:extLst>
          </p:nvPr>
        </p:nvGraphicFramePr>
        <p:xfrm>
          <a:off x="1616075" y="2899988"/>
          <a:ext cx="6318250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3" name="Equation" r:id="rId6" imgW="2781000" imgH="457200" progId="Equation.3">
                  <p:embed/>
                </p:oleObj>
              </mc:Choice>
              <mc:Fallback>
                <p:oleObj name="Equation" r:id="rId6" imgW="2781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075" y="2899988"/>
                        <a:ext cx="6318250" cy="1038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647699" y="2544775"/>
            <a:ext cx="6715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altLang="zh-CN" b="0" dirty="0" smtClean="0">
                <a:latin typeface="Cambria" pitchFamily="18" charset="0"/>
                <a:ea typeface="宋体" pitchFamily="2" charset="-122"/>
              </a:rPr>
              <a:t>The</a:t>
            </a:r>
            <a:r>
              <a:rPr lang="en-US" b="0" dirty="0" smtClean="0">
                <a:latin typeface="Cambria" pitchFamily="18" charset="0"/>
              </a:rPr>
              <a:t> </a:t>
            </a:r>
            <a:r>
              <a:rPr lang="en-US" b="0" dirty="0" err="1" smtClean="0">
                <a:latin typeface="Cambria" pitchFamily="18" charset="0"/>
              </a:rPr>
              <a:t>t</a:t>
            </a:r>
            <a:r>
              <a:rPr lang="en-US" b="0" baseline="30000" dirty="0" err="1" smtClean="0">
                <a:latin typeface="Cambria" pitchFamily="18" charset="0"/>
              </a:rPr>
              <a:t>th</a:t>
            </a:r>
            <a:r>
              <a:rPr lang="en-US" altLang="zh-CN" b="0" dirty="0" smtClean="0">
                <a:latin typeface="Cambria" pitchFamily="18" charset="0"/>
                <a:ea typeface="宋体" pitchFamily="2" charset="-122"/>
              </a:rPr>
              <a:t> component of the </a:t>
            </a:r>
            <a:r>
              <a:rPr lang="en-US" altLang="zh-CN" b="0" dirty="0" smtClean="0">
                <a:solidFill>
                  <a:srgbClr val="FF0000"/>
                </a:solidFill>
                <a:latin typeface="Cambria" pitchFamily="18" charset="0"/>
                <a:ea typeface="宋体" pitchFamily="2" charset="-122"/>
              </a:rPr>
              <a:t>gradient kernel descriptor</a:t>
            </a:r>
            <a:r>
              <a:rPr lang="en-US" altLang="zh-CN" b="0" dirty="0" smtClean="0">
                <a:latin typeface="Cambria" pitchFamily="18" charset="0"/>
                <a:ea typeface="宋体" pitchFamily="2" charset="-122"/>
              </a:rPr>
              <a:t> is</a:t>
            </a:r>
            <a:endParaRPr lang="en-US" altLang="zh-CN" b="0" dirty="0">
              <a:latin typeface="Cambria" pitchFamily="18" charset="0"/>
              <a:ea typeface="宋体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7590" y="947793"/>
            <a:ext cx="6887976" cy="7720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en-US" b="0" dirty="0" smtClean="0">
                <a:latin typeface="Cambria" pitchFamily="18" charset="0"/>
                <a:sym typeface="Wingdings" pitchFamily="2" charset="2"/>
              </a:rPr>
              <a:t>From a set of sampled bases {</a:t>
            </a:r>
            <a:r>
              <a:rPr lang="az-Cyrl-AZ" b="0" dirty="0" smtClean="0">
                <a:latin typeface="Cambria" pitchFamily="18" charset="0"/>
              </a:rPr>
              <a:t>ф</a:t>
            </a:r>
            <a:r>
              <a:rPr lang="en-US" b="0" baseline="-25000" dirty="0" smtClean="0">
                <a:latin typeface="Cambria" pitchFamily="18" charset="0"/>
              </a:rPr>
              <a:t>o</a:t>
            </a:r>
            <a:r>
              <a:rPr lang="en-US" b="0" dirty="0" smtClean="0">
                <a:latin typeface="Cambria" pitchFamily="18" charset="0"/>
              </a:rPr>
              <a:t>(</a:t>
            </a:r>
            <a:r>
              <a:rPr lang="az-Cyrl-AZ" b="0" dirty="0" smtClean="0">
                <a:latin typeface="Cambria" pitchFamily="18" charset="0"/>
                <a:sym typeface="Symbol"/>
              </a:rPr>
              <a:t></a:t>
            </a:r>
            <a:r>
              <a:rPr lang="en-US" b="0" baseline="-25000" dirty="0" err="1" smtClean="0">
                <a:latin typeface="Cambria" pitchFamily="18" charset="0"/>
              </a:rPr>
              <a:t>i</a:t>
            </a:r>
            <a:r>
              <a:rPr lang="en-US" b="0" dirty="0" smtClean="0">
                <a:latin typeface="Cambria" pitchFamily="18" charset="0"/>
              </a:rPr>
              <a:t>)</a:t>
            </a:r>
            <a:r>
              <a:rPr lang="az-Cyrl-AZ" b="0" dirty="0" smtClean="0">
                <a:latin typeface="Cambria" pitchFamily="18" charset="0"/>
                <a:sym typeface="Symbol"/>
              </a:rPr>
              <a:t></a:t>
            </a:r>
            <a:r>
              <a:rPr lang="az-Cyrl-AZ" b="0" dirty="0" smtClean="0">
                <a:latin typeface="Cambria" pitchFamily="18" charset="0"/>
              </a:rPr>
              <a:t>ф</a:t>
            </a:r>
            <a:r>
              <a:rPr lang="en-US" b="0" baseline="-25000" dirty="0" smtClean="0">
                <a:latin typeface="Cambria" pitchFamily="18" charset="0"/>
              </a:rPr>
              <a:t>p</a:t>
            </a:r>
            <a:r>
              <a:rPr lang="en-US" b="0" dirty="0" smtClean="0">
                <a:latin typeface="Cambria" pitchFamily="18" charset="0"/>
              </a:rPr>
              <a:t>(</a:t>
            </a:r>
            <a:r>
              <a:rPr lang="en-US" b="0" dirty="0" err="1" smtClean="0">
                <a:latin typeface="Cambria" pitchFamily="18" charset="0"/>
              </a:rPr>
              <a:t>x</a:t>
            </a:r>
            <a:r>
              <a:rPr lang="en-US" b="0" baseline="-25000" dirty="0" err="1" smtClean="0">
                <a:latin typeface="Cambria" pitchFamily="18" charset="0"/>
              </a:rPr>
              <a:t>j</a:t>
            </a:r>
            <a:r>
              <a:rPr lang="en-US" b="0" dirty="0" smtClean="0">
                <a:latin typeface="Cambria" pitchFamily="18" charset="0"/>
              </a:rPr>
              <a:t>)}, run </a:t>
            </a:r>
            <a:r>
              <a:rPr lang="en-US" b="1" dirty="0" smtClean="0">
                <a:solidFill>
                  <a:srgbClr val="005C2A"/>
                </a:solidFill>
                <a:latin typeface="Cambria" pitchFamily="18" charset="0"/>
              </a:rPr>
              <a:t>kernel PCA</a:t>
            </a:r>
            <a:r>
              <a:rPr lang="en-US" b="0" dirty="0" smtClean="0">
                <a:latin typeface="Cambria" pitchFamily="18" charset="0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en-US" b="0" dirty="0" smtClean="0">
                <a:latin typeface="Cambria" pitchFamily="18" charset="0"/>
              </a:rPr>
              <a:t>Let the </a:t>
            </a:r>
            <a:r>
              <a:rPr lang="en-US" b="0" dirty="0" err="1" smtClean="0">
                <a:latin typeface="Cambria" pitchFamily="18" charset="0"/>
              </a:rPr>
              <a:t>t</a:t>
            </a:r>
            <a:r>
              <a:rPr lang="en-US" b="0" baseline="30000" dirty="0" err="1" smtClean="0">
                <a:latin typeface="Cambria" pitchFamily="18" charset="0"/>
              </a:rPr>
              <a:t>th</a:t>
            </a:r>
            <a:r>
              <a:rPr lang="en-US" b="0" dirty="0" smtClean="0">
                <a:latin typeface="Cambria" pitchFamily="18" charset="0"/>
              </a:rPr>
              <a:t> kernel principal component be 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22" name="Picture 9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66850" y="4400425"/>
            <a:ext cx="3086731" cy="23717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9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99178" y="4387725"/>
            <a:ext cx="2952750" cy="240730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466850" y="4082925"/>
            <a:ext cx="1957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mbria" pitchFamily="18" charset="0"/>
              </a:rPr>
              <a:t>Orientation samples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67425" y="4057525"/>
            <a:ext cx="16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ambria" pitchFamily="18" charset="0"/>
              </a:rPr>
              <a:t>kPCA</a:t>
            </a:r>
            <a:r>
              <a:rPr lang="en-US" sz="1600" dirty="0" smtClean="0">
                <a:latin typeface="Cambria" pitchFamily="18" charset="0"/>
              </a:rPr>
              <a:t> dimension</a:t>
            </a:r>
            <a:endParaRPr lang="en-US" sz="1600" dirty="0">
              <a:latin typeface="Cambria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085112" y="2303814"/>
            <a:ext cx="329726" cy="1111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3932712" y="3688114"/>
            <a:ext cx="329726" cy="1111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17</a:t>
            </a:fld>
            <a:endParaRPr lang="en-US" sz="10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773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Shape and Color Kernel Descriptors</a:t>
            </a:r>
          </a:p>
        </p:txBody>
      </p:sp>
      <p:graphicFrame>
        <p:nvGraphicFramePr>
          <p:cNvPr id="247812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505262"/>
              </p:ext>
            </p:extLst>
          </p:nvPr>
        </p:nvGraphicFramePr>
        <p:xfrm>
          <a:off x="890588" y="3051547"/>
          <a:ext cx="6829425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6" name="Equation" r:id="rId4" imgW="2552400" imgH="355320" progId="Equation.3">
                  <p:embed/>
                </p:oleObj>
              </mc:Choice>
              <mc:Fallback>
                <p:oleObj name="Equation" r:id="rId4" imgW="25524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588" y="3051547"/>
                        <a:ext cx="6829425" cy="971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7813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967980"/>
              </p:ext>
            </p:extLst>
          </p:nvPr>
        </p:nvGraphicFramePr>
        <p:xfrm>
          <a:off x="910917" y="4113013"/>
          <a:ext cx="5541962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7" name="Equation" r:id="rId6" imgW="2298600" imgH="355320" progId="Equation.3">
                  <p:embed/>
                </p:oleObj>
              </mc:Choice>
              <mc:Fallback>
                <p:oleObj name="Equation" r:id="rId6" imgW="22986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917" y="4113013"/>
                        <a:ext cx="5541962" cy="900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776"/>
          <p:cNvSpPr txBox="1">
            <a:spLocks noChangeArrowheads="1"/>
          </p:cNvSpPr>
          <p:nvPr/>
        </p:nvSpPr>
        <p:spPr bwMode="auto">
          <a:xfrm>
            <a:off x="5143500" y="2403846"/>
            <a:ext cx="2575461" cy="400051"/>
          </a:xfrm>
          <a:prstGeom prst="rect">
            <a:avLst/>
          </a:prstGeom>
          <a:solidFill>
            <a:srgbClr val="00FF00">
              <a:alpha val="0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lIns="19805" tIns="9144" rIns="19805" bIns="9902"/>
          <a:lstStyle/>
          <a:p>
            <a:pPr algn="ctr" defTabSz="198438">
              <a:lnSpc>
                <a:spcPts val="3000"/>
              </a:lnSpc>
            </a:pPr>
            <a:r>
              <a:rPr lang="en-US" altLang="zh-CN" dirty="0">
                <a:solidFill>
                  <a:srgbClr val="0000FF"/>
                </a:solidFill>
                <a:latin typeface="Cambria" pitchFamily="18" charset="0"/>
                <a:ea typeface="宋体" charset="-122"/>
              </a:rPr>
              <a:t> local binary </a:t>
            </a:r>
            <a:r>
              <a:rPr lang="en-US" altLang="zh-CN" dirty="0" smtClean="0">
                <a:solidFill>
                  <a:srgbClr val="0000FF"/>
                </a:solidFill>
                <a:latin typeface="Cambria" pitchFamily="18" charset="0"/>
                <a:ea typeface="宋体" charset="-122"/>
              </a:rPr>
              <a:t>patterns</a:t>
            </a:r>
            <a:endParaRPr lang="en-US" altLang="zh-CN" dirty="0">
              <a:solidFill>
                <a:srgbClr val="0000FF"/>
              </a:solidFill>
              <a:latin typeface="Cambria" pitchFamily="18" charset="0"/>
              <a:ea typeface="宋体" charset="-122"/>
            </a:endParaRPr>
          </a:p>
        </p:txBody>
      </p:sp>
      <p:sp>
        <p:nvSpPr>
          <p:cNvPr id="14" name="上箭头 45"/>
          <p:cNvSpPr>
            <a:spLocks noChangeArrowheads="1"/>
          </p:cNvSpPr>
          <p:nvPr/>
        </p:nvSpPr>
        <p:spPr bwMode="auto">
          <a:xfrm>
            <a:off x="5600700" y="2813422"/>
            <a:ext cx="247650" cy="367308"/>
          </a:xfrm>
          <a:prstGeom prst="upArrow">
            <a:avLst>
              <a:gd name="adj1" fmla="val 50000"/>
              <a:gd name="adj2" fmla="val 50051"/>
            </a:avLst>
          </a:prstGeom>
          <a:solidFill>
            <a:srgbClr val="0000FF"/>
          </a:solidFill>
          <a:ln w="9525" algn="ctr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defTabSz="198438"/>
            <a:endParaRPr lang="zh-CN" altLang="en-US" sz="1400">
              <a:latin typeface="Cambria" pitchFamily="18" charset="0"/>
              <a:ea typeface="宋体" charset="-122"/>
            </a:endParaRPr>
          </a:p>
        </p:txBody>
      </p:sp>
      <p:pic>
        <p:nvPicPr>
          <p:cNvPr id="17" name="Picture 7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86350" y="952018"/>
            <a:ext cx="2914650" cy="13318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" name="Text Box 1776"/>
          <p:cNvSpPr txBox="1">
            <a:spLocks noChangeArrowheads="1"/>
          </p:cNvSpPr>
          <p:nvPr/>
        </p:nvSpPr>
        <p:spPr bwMode="auto">
          <a:xfrm>
            <a:off x="3550722" y="5142845"/>
            <a:ext cx="2297628" cy="381000"/>
          </a:xfrm>
          <a:prstGeom prst="rect">
            <a:avLst/>
          </a:prstGeom>
          <a:solidFill>
            <a:srgbClr val="00FF00">
              <a:alpha val="0"/>
            </a:srgbClr>
          </a:solidFill>
          <a:ln w="25400">
            <a:solidFill>
              <a:srgbClr val="CC0099"/>
            </a:solidFill>
            <a:miter lim="800000"/>
            <a:headEnd/>
            <a:tailEnd/>
          </a:ln>
        </p:spPr>
        <p:txBody>
          <a:bodyPr lIns="19805" tIns="9144" rIns="19805" bIns="9902"/>
          <a:lstStyle/>
          <a:p>
            <a:pPr algn="ctr" defTabSz="198438">
              <a:lnSpc>
                <a:spcPts val="3000"/>
              </a:lnSpc>
            </a:pPr>
            <a:r>
              <a:rPr lang="en-US" altLang="zh-CN" b="1" dirty="0">
                <a:solidFill>
                  <a:srgbClr val="CC0099"/>
                </a:solidFill>
                <a:latin typeface="Cambria" pitchFamily="18" charset="0"/>
                <a:ea typeface="宋体" charset="-122"/>
              </a:rPr>
              <a:t> </a:t>
            </a:r>
            <a:r>
              <a:rPr lang="en-US" altLang="zh-CN" b="1" dirty="0">
                <a:solidFill>
                  <a:srgbClr val="D60093"/>
                </a:solidFill>
                <a:latin typeface="Cambria" pitchFamily="18" charset="0"/>
                <a:ea typeface="宋体" charset="-122"/>
              </a:rPr>
              <a:t>pixel RGB </a:t>
            </a:r>
            <a:r>
              <a:rPr lang="en-US" altLang="zh-CN" b="1" dirty="0" smtClean="0">
                <a:solidFill>
                  <a:srgbClr val="D60093"/>
                </a:solidFill>
                <a:latin typeface="Cambria" pitchFamily="18" charset="0"/>
                <a:ea typeface="宋体" charset="-122"/>
              </a:rPr>
              <a:t>values</a:t>
            </a:r>
            <a:endParaRPr lang="en-US" altLang="zh-CN" sz="1800" b="1" dirty="0">
              <a:solidFill>
                <a:srgbClr val="9900FF"/>
              </a:solidFill>
              <a:latin typeface="Cambria" pitchFamily="18" charset="0"/>
              <a:ea typeface="宋体" charset="-122"/>
            </a:endParaRPr>
          </a:p>
        </p:txBody>
      </p:sp>
      <p:sp>
        <p:nvSpPr>
          <p:cNvPr id="27" name="上箭头 45"/>
          <p:cNvSpPr>
            <a:spLocks noChangeArrowheads="1"/>
          </p:cNvSpPr>
          <p:nvPr/>
        </p:nvSpPr>
        <p:spPr bwMode="auto">
          <a:xfrm rot="10800000">
            <a:off x="4544703" y="4688562"/>
            <a:ext cx="219075" cy="390942"/>
          </a:xfrm>
          <a:prstGeom prst="upArrow">
            <a:avLst>
              <a:gd name="adj1" fmla="val 50000"/>
              <a:gd name="adj2" fmla="val 50051"/>
            </a:avLst>
          </a:prstGeom>
          <a:solidFill>
            <a:srgbClr val="D60093"/>
          </a:solidFill>
          <a:ln w="9525" algn="ctr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defTabSz="198438"/>
            <a:endParaRPr lang="zh-CN" altLang="en-US" sz="1600">
              <a:latin typeface="Cambria" pitchFamily="18" charset="0"/>
              <a:ea typeface="宋体" charset="-122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18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2677" y="5682125"/>
            <a:ext cx="638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5C2A"/>
                </a:solidFill>
                <a:latin typeface="Cambria" pitchFamily="18" charset="0"/>
              </a:rPr>
              <a:t>A color descriptor that preserves spatial information</a:t>
            </a:r>
            <a:endParaRPr lang="en-US" b="1" dirty="0">
              <a:solidFill>
                <a:srgbClr val="005C2A"/>
              </a:solidFill>
              <a:latin typeface="Cambr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6344" y="6365254"/>
            <a:ext cx="328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[Bo, Ren, Fox; NIPS 2010]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48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Kernel Descriptors: Image Classification</a:t>
            </a:r>
          </a:p>
        </p:txBody>
      </p:sp>
      <p:sp>
        <p:nvSpPr>
          <p:cNvPr id="53" name="Slide Number Placeholder 5"/>
          <p:cNvSpPr txBox="1">
            <a:spLocks/>
          </p:cNvSpPr>
          <p:nvPr/>
        </p:nvSpPr>
        <p:spPr bwMode="auto">
          <a:xfrm>
            <a:off x="458788" y="64505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19</a:t>
            </a:fld>
            <a:endParaRPr lang="en-US" sz="1000" dirty="0">
              <a:latin typeface="Cambria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54394"/>
              </p:ext>
            </p:extLst>
          </p:nvPr>
        </p:nvGraphicFramePr>
        <p:xfrm>
          <a:off x="898766" y="1636603"/>
          <a:ext cx="6706044" cy="1188720"/>
        </p:xfrm>
        <a:graphic>
          <a:graphicData uri="http://schemas.openxmlformats.org/drawingml/2006/table">
            <a:tbl>
              <a:tblPr firstRow="1" bandRow="1"/>
              <a:tblGrid>
                <a:gridCol w="1187958"/>
                <a:gridCol w="1741233"/>
                <a:gridCol w="1478280"/>
                <a:gridCol w="2298573"/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Caltech-101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Scene-15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ImageNet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-small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SIFT</a:t>
                      </a:r>
                      <a:endParaRPr lang="en-US" altLang="zh-CN" sz="2000" b="1" dirty="0">
                        <a:solidFill>
                          <a:schemeClr val="tx2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en-US" altLang="zh-CN" sz="20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73.2±0.5</a:t>
                      </a:r>
                      <a:endParaRPr kumimoji="0" lang="en-US" altLang="zh-CN" sz="2000" b="0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en-US" altLang="zh-CN" sz="20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82.2±0.5</a:t>
                      </a:r>
                      <a:endParaRPr kumimoji="0" lang="en-US" altLang="zh-CN" sz="2000" b="0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en-US" altLang="zh-CN" sz="20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66.6±0.6</a:t>
                      </a:r>
                      <a:endParaRPr kumimoji="0" lang="en-US" altLang="zh-CN" sz="2000" b="0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G-KDES</a:t>
                      </a:r>
                      <a:endParaRPr lang="en-US" altLang="zh-CN" sz="2000" b="1" dirty="0">
                        <a:solidFill>
                          <a:schemeClr val="tx2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75.2±0.4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en-US" altLang="zh-CN" sz="2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84.5±0.7</a:t>
                      </a:r>
                      <a:endParaRPr kumimoji="0" lang="en-US" altLang="zh-CN" sz="2000" b="1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en-US" altLang="zh-CN" sz="2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69.0±0.8</a:t>
                      </a:r>
                      <a:endParaRPr kumimoji="0" lang="en-US" altLang="zh-CN" sz="2000" b="1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74713" y="1164720"/>
            <a:ext cx="5471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5C2A"/>
                </a:solidFill>
                <a:latin typeface="Cambria" pitchFamily="18" charset="0"/>
              </a:rPr>
              <a:t>Gradient kernel descriptor outperforms SIFT</a:t>
            </a:r>
            <a:endParaRPr lang="en-US" b="1" dirty="0">
              <a:solidFill>
                <a:srgbClr val="005C2A"/>
              </a:solidFill>
              <a:latin typeface="Cambria" pitchFamily="18" charset="0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636219"/>
              </p:ext>
            </p:extLst>
          </p:nvPr>
        </p:nvGraphicFramePr>
        <p:xfrm>
          <a:off x="868742" y="3726978"/>
          <a:ext cx="5665609" cy="792480"/>
        </p:xfrm>
        <a:graphic>
          <a:graphicData uri="http://schemas.openxmlformats.org/drawingml/2006/table">
            <a:tbl>
              <a:tblPr firstRow="1" bandRow="1"/>
              <a:tblGrid>
                <a:gridCol w="1286096"/>
                <a:gridCol w="1049459"/>
                <a:gridCol w="887105"/>
                <a:gridCol w="1241946"/>
                <a:gridCol w="1201003"/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Method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BoW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SPM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SIFT+SC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KDES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Accuracy</a:t>
                      </a:r>
                      <a:endParaRPr lang="en-US" altLang="zh-CN" sz="20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54.5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en-US" altLang="zh-CN" sz="20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64.4</a:t>
                      </a:r>
                      <a:endParaRPr kumimoji="0" lang="en-US" altLang="zh-CN" sz="2000" b="0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73.4</a:t>
                      </a:r>
                      <a:endParaRPr kumimoji="0" lang="en-US" altLang="zh-CN" sz="2000" b="0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en-US" altLang="zh-CN" sz="2000" b="1" kern="1200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77.5</a:t>
                      </a:r>
                      <a:endParaRPr kumimoji="0" lang="en-US" altLang="zh-CN" sz="2000" b="1" kern="1200" dirty="0">
                        <a:solidFill>
                          <a:srgbClr val="FF0000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874713" y="3268747"/>
            <a:ext cx="5271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5C2A"/>
                </a:solidFill>
                <a:latin typeface="Cambria" pitchFamily="18" charset="0"/>
              </a:rPr>
              <a:t>Using three kernel descriptors: Caltech 101</a:t>
            </a:r>
            <a:endParaRPr lang="en-US" b="1" dirty="0">
              <a:solidFill>
                <a:srgbClr val="005C2A"/>
              </a:solidFill>
              <a:latin typeface="Cambria" pitchFamily="18" charset="0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639794"/>
              </p:ext>
            </p:extLst>
          </p:nvPr>
        </p:nvGraphicFramePr>
        <p:xfrm>
          <a:off x="874713" y="5189567"/>
          <a:ext cx="5665609" cy="792480"/>
        </p:xfrm>
        <a:graphic>
          <a:graphicData uri="http://schemas.openxmlformats.org/drawingml/2006/table">
            <a:tbl>
              <a:tblPr firstRow="1" bandRow="1"/>
              <a:tblGrid>
                <a:gridCol w="1286096"/>
                <a:gridCol w="1049459"/>
                <a:gridCol w="887105"/>
                <a:gridCol w="1241946"/>
                <a:gridCol w="1201003"/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Method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BoW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SPM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SIFT+SC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KDES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Accuracy</a:t>
                      </a:r>
                      <a:endParaRPr lang="en-US" altLang="zh-CN" sz="20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76.8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en-US" altLang="zh-CN" sz="20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81.4</a:t>
                      </a:r>
                      <a:endParaRPr kumimoji="0" lang="en-US" altLang="zh-CN" sz="2000" b="0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82.3</a:t>
                      </a:r>
                      <a:endParaRPr kumimoji="0" lang="en-US" altLang="zh-CN" sz="2000" b="0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en-US" altLang="zh-CN" sz="2000" b="1" kern="1200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87.8</a:t>
                      </a:r>
                      <a:endParaRPr kumimoji="0" lang="en-US" altLang="zh-CN" sz="2000" b="1" kern="1200" dirty="0">
                        <a:solidFill>
                          <a:srgbClr val="FF0000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905161" y="4731335"/>
            <a:ext cx="4967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5C2A"/>
                </a:solidFill>
                <a:latin typeface="Cambria" pitchFamily="18" charset="0"/>
              </a:rPr>
              <a:t>Using three kernel descriptors: Scene-15</a:t>
            </a:r>
            <a:endParaRPr lang="en-US" b="1" dirty="0">
              <a:solidFill>
                <a:srgbClr val="005C2A"/>
              </a:solidFill>
              <a:latin typeface="Cambria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86344" y="6365254"/>
            <a:ext cx="328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[Bo, Ren, Fox; NIPS 2010]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63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88" y="226333"/>
            <a:ext cx="8237537" cy="889000"/>
          </a:xfrm>
        </p:spPr>
        <p:txBody>
          <a:bodyPr/>
          <a:lstStyle/>
          <a:p>
            <a:r>
              <a:rPr lang="en-US" dirty="0" smtClean="0">
                <a:latin typeface="Cambria" pitchFamily="18" charset="0"/>
              </a:rPr>
              <a:t>Real-time </a:t>
            </a:r>
            <a:r>
              <a:rPr lang="en-US" dirty="0" smtClean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dirty="0" smtClean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dirty="0" smtClean="0">
                <a:solidFill>
                  <a:srgbClr val="0066FF"/>
                </a:solidFill>
                <a:latin typeface="Cambria" pitchFamily="18" charset="0"/>
              </a:rPr>
              <a:t>B</a:t>
            </a:r>
            <a:r>
              <a:rPr lang="en-US" dirty="0" smtClean="0">
                <a:latin typeface="Cambria" pitchFamily="18" charset="0"/>
              </a:rPr>
              <a:t>-</a:t>
            </a:r>
            <a:r>
              <a:rPr lang="en-US" dirty="0" smtClean="0">
                <a:solidFill>
                  <a:schemeClr val="tx1"/>
                </a:solidFill>
                <a:latin typeface="Cambria" pitchFamily="18" charset="0"/>
              </a:rPr>
              <a:t>D</a:t>
            </a:r>
            <a:r>
              <a:rPr lang="en-US" dirty="0" smtClean="0">
                <a:latin typeface="Cambria" pitchFamily="18" charset="0"/>
              </a:rPr>
              <a:t> Sensor Data</a:t>
            </a:r>
            <a:endParaRPr lang="en-US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3" name="video02_rawdat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299" y="977900"/>
            <a:ext cx="7879644" cy="443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875" y="5524931"/>
            <a:ext cx="834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itchFamily="18" charset="0"/>
              </a:rPr>
              <a:t>Opportunities</a:t>
            </a:r>
            <a:r>
              <a:rPr lang="en-US" b="0" dirty="0" smtClean="0">
                <a:latin typeface="Cambria" pitchFamily="18" charset="0"/>
              </a:rPr>
              <a:t>: robust real-time recognition will have far-reaching impacts</a:t>
            </a:r>
          </a:p>
          <a:p>
            <a:r>
              <a:rPr lang="en-US" b="1" dirty="0" smtClean="0">
                <a:latin typeface="Cambria" pitchFamily="18" charset="0"/>
              </a:rPr>
              <a:t>Challenges</a:t>
            </a:r>
            <a:r>
              <a:rPr lang="en-US" dirty="0" smtClean="0">
                <a:latin typeface="Cambria" pitchFamily="18" charset="0"/>
              </a:rPr>
              <a:t>: how to effectively make use of </a:t>
            </a:r>
            <a:r>
              <a:rPr lang="en-US" b="1" dirty="0" smtClean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b="1" dirty="0" smtClean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b="1" dirty="0" smtClean="0">
                <a:solidFill>
                  <a:srgbClr val="0066FF"/>
                </a:solidFill>
                <a:latin typeface="Cambria" pitchFamily="18" charset="0"/>
              </a:rPr>
              <a:t>B</a:t>
            </a:r>
            <a:r>
              <a:rPr lang="en-US" b="1" dirty="0" smtClean="0">
                <a:latin typeface="Cambria" pitchFamily="18" charset="0"/>
              </a:rPr>
              <a:t>-D</a:t>
            </a:r>
            <a:r>
              <a:rPr lang="en-US" dirty="0" smtClean="0">
                <a:latin typeface="Cambria" pitchFamily="18" charset="0"/>
              </a:rPr>
              <a:t> data for recognition</a:t>
            </a:r>
            <a:endParaRPr lang="en-US" b="0" dirty="0">
              <a:latin typeface="Cambria" pitchFamily="18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58788" y="6450538"/>
            <a:ext cx="415925" cy="304800"/>
          </a:xfrm>
          <a:prstGeom prst="rect">
            <a:avLst/>
          </a:prstGeo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2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500" y="6392550"/>
            <a:ext cx="347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Intel Seattle lab , circa 2010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77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 Placeholder 5"/>
          <p:cNvSpPr txBox="1">
            <a:spLocks/>
          </p:cNvSpPr>
          <p:nvPr/>
        </p:nvSpPr>
        <p:spPr bwMode="auto">
          <a:xfrm>
            <a:off x="458788" y="64505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20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2" y="25671"/>
            <a:ext cx="9072078" cy="63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86344" y="6365254"/>
            <a:ext cx="328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[Bo, Ren, Fox; NIPS 2010]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56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KDES on Fine-Grained Recognition</a:t>
            </a:r>
          </a:p>
        </p:txBody>
      </p:sp>
      <p:sp>
        <p:nvSpPr>
          <p:cNvPr id="53" name="Slide Number Placeholder 5"/>
          <p:cNvSpPr txBox="1">
            <a:spLocks/>
          </p:cNvSpPr>
          <p:nvPr/>
        </p:nvSpPr>
        <p:spPr bwMode="auto">
          <a:xfrm>
            <a:off x="458788" y="64505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21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86344" y="6365254"/>
            <a:ext cx="328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[Bo, Ren, Fox; unpublished]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pic>
        <p:nvPicPr>
          <p:cNvPr id="15" name="Picture 2" descr="C:\Users\liefengbo\Desktop\coll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152" y="1837656"/>
            <a:ext cx="5120640" cy="2560320"/>
          </a:xfrm>
          <a:prstGeom prst="rect">
            <a:avLst/>
          </a:prstGeom>
          <a:noFill/>
        </p:spPr>
      </p:pic>
      <p:sp>
        <p:nvSpPr>
          <p:cNvPr id="16" name="Text Box 1776"/>
          <p:cNvSpPr txBox="1">
            <a:spLocks noChangeArrowheads="1"/>
          </p:cNvSpPr>
          <p:nvPr/>
        </p:nvSpPr>
        <p:spPr bwMode="auto">
          <a:xfrm>
            <a:off x="5707040" y="1647960"/>
            <a:ext cx="3200400" cy="11225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9805" tIns="99029" rIns="19805" bIns="9902"/>
          <a:lstStyle/>
          <a:p>
            <a:pPr defTabSz="198438">
              <a:spcBef>
                <a:spcPts val="0"/>
              </a:spcBef>
              <a:defRPr/>
            </a:pPr>
            <a:r>
              <a:rPr lang="en-US" altLang="zh-CN" sz="2400" b="1" dirty="0" smtClean="0">
                <a:solidFill>
                  <a:srgbClr val="C00000"/>
                </a:solidFill>
                <a:latin typeface="Cambria" pitchFamily="18" charset="0"/>
                <a:ea typeface="宋体" pitchFamily="2" charset="-122"/>
              </a:rPr>
              <a:t>Bird 200</a:t>
            </a:r>
          </a:p>
          <a:p>
            <a:pPr defTabSz="198438">
              <a:spcBef>
                <a:spcPts val="0"/>
              </a:spcBef>
              <a:defRPr/>
            </a:pPr>
            <a:r>
              <a:rPr lang="en-US" altLang="zh-CN" sz="2400" dirty="0" smtClean="0">
                <a:latin typeface="Cambria" pitchFamily="18" charset="0"/>
                <a:ea typeface="宋体" pitchFamily="2" charset="-122"/>
              </a:rPr>
              <a:t>200 categories </a:t>
            </a:r>
          </a:p>
          <a:p>
            <a:pPr defTabSz="198438">
              <a:spcBef>
                <a:spcPts val="0"/>
              </a:spcBef>
              <a:defRPr/>
            </a:pPr>
            <a:r>
              <a:rPr lang="en-US" altLang="zh-CN" sz="2400" dirty="0">
                <a:latin typeface="Cambria" pitchFamily="18" charset="0"/>
                <a:ea typeface="宋体" pitchFamily="2" charset="-122"/>
              </a:rPr>
              <a:t>6</a:t>
            </a:r>
            <a:r>
              <a:rPr lang="en-US" altLang="zh-CN" sz="2400" dirty="0" smtClean="0">
                <a:latin typeface="Cambria" pitchFamily="18" charset="0"/>
                <a:ea typeface="宋体" pitchFamily="2" charset="-122"/>
              </a:rPr>
              <a:t>000 images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472355"/>
              </p:ext>
            </p:extLst>
          </p:nvPr>
        </p:nvGraphicFramePr>
        <p:xfrm>
          <a:off x="5693392" y="2950176"/>
          <a:ext cx="3124200" cy="1981200"/>
        </p:xfrm>
        <a:graphic>
          <a:graphicData uri="http://schemas.openxmlformats.org/drawingml/2006/table">
            <a:tbl>
              <a:tblPr firstRow="1" bandRow="1"/>
              <a:tblGrid>
                <a:gridCol w="1524000"/>
                <a:gridCol w="1600200"/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Methods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Accuracy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2000" b="0" dirty="0" smtClean="0"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MKL[1]</a:t>
                      </a:r>
                      <a:endParaRPr lang="en-US" altLang="zh-CN" sz="2000" b="0" dirty="0">
                        <a:solidFill>
                          <a:schemeClr val="tx2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19.0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2000" b="0" dirty="0" smtClean="0"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RF[2]</a:t>
                      </a:r>
                      <a:endParaRPr lang="en-US" altLang="zh-CN" sz="2000" b="0" dirty="0">
                        <a:solidFill>
                          <a:schemeClr val="tx2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19.2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2000" b="0" dirty="0" smtClean="0"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HMP[3]</a:t>
                      </a:r>
                      <a:endParaRPr lang="en-US" altLang="zh-CN" sz="2000" b="0" dirty="0">
                        <a:solidFill>
                          <a:schemeClr val="tx2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22.4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2000" b="0" dirty="0" smtClean="0"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KDES</a:t>
                      </a:r>
                      <a:endParaRPr lang="en-US" altLang="zh-CN" sz="2000" b="0" dirty="0">
                        <a:solidFill>
                          <a:schemeClr val="tx2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26.4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35592" y="4681818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[1] S. </a:t>
            </a:r>
            <a:r>
              <a:rPr kumimoji="0" lang="fr-FR" altLang="zh-CN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Branson</a:t>
            </a:r>
            <a:r>
              <a:rPr kumimoji="0" lang="fr-FR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 et al., ECCV</a:t>
            </a:r>
            <a:r>
              <a:rPr kumimoji="0" lang="fr-FR" altLang="zh-CN" sz="18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fr-FR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10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[2] B. Yao, A. </a:t>
            </a:r>
            <a:r>
              <a:rPr kumimoji="0" lang="fr-FR" altLang="zh-CN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Khosla</a:t>
            </a:r>
            <a:r>
              <a:rPr kumimoji="0" lang="fr-FR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, and L. Fei-Fei, CVPR</a:t>
            </a:r>
            <a:r>
              <a:rPr kumimoji="0" lang="fr-FR" altLang="zh-CN" sz="18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fr-FR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11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zh-CN" sz="1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[3] L. Bo, X. Ren, D. Fox, NIPS 11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518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KDES on Scene Classification</a:t>
            </a:r>
          </a:p>
        </p:txBody>
      </p:sp>
      <p:sp>
        <p:nvSpPr>
          <p:cNvPr id="53" name="Slide Number Placeholder 5"/>
          <p:cNvSpPr txBox="1">
            <a:spLocks/>
          </p:cNvSpPr>
          <p:nvPr/>
        </p:nvSpPr>
        <p:spPr bwMode="auto">
          <a:xfrm>
            <a:off x="458788" y="64505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22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86344" y="6365254"/>
            <a:ext cx="328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[Bo, Ren, Fox; unpublished]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102286"/>
              </p:ext>
            </p:extLst>
          </p:nvPr>
        </p:nvGraphicFramePr>
        <p:xfrm>
          <a:off x="2681792" y="3444224"/>
          <a:ext cx="6081014" cy="1463040"/>
        </p:xfrm>
        <a:graphic>
          <a:graphicData uri="http://schemas.openxmlformats.org/drawingml/2006/table">
            <a:tbl>
              <a:tblPr firstRow="1" bandRow="1"/>
              <a:tblGrid>
                <a:gridCol w="1187641"/>
                <a:gridCol w="1180592"/>
                <a:gridCol w="2532189"/>
                <a:gridCol w="1180592"/>
              </a:tblGrid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Methods</a:t>
                      </a:r>
                      <a:endParaRPr lang="en-US" altLang="zh-CN" sz="1800" b="1" dirty="0">
                        <a:solidFill>
                          <a:schemeClr val="tx2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en-US" altLang="zh-CN" sz="18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Accuracy</a:t>
                      </a:r>
                      <a:endParaRPr kumimoji="0" lang="en-US" altLang="zh-CN" sz="1800" b="1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kern="1200" dirty="0" smtClean="0">
                          <a:solidFill>
                            <a:schemeClr val="tx2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Methods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Accuracy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b="0" dirty="0" smtClean="0"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SP[1]</a:t>
                      </a:r>
                      <a:endParaRPr lang="en-US" altLang="zh-CN" sz="1800" b="0" dirty="0">
                        <a:solidFill>
                          <a:schemeClr val="tx2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34.4</a:t>
                      </a:r>
                      <a:endParaRPr kumimoji="0" lang="en-US" altLang="zh-CN" sz="1800" b="0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err="1" smtClean="0">
                          <a:solidFill>
                            <a:schemeClr val="tx2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DPM+Gist-color+SP</a:t>
                      </a:r>
                      <a:r>
                        <a:rPr kumimoji="0" lang="en-US" altLang="zh-CN" sz="1800" b="0" kern="1200" dirty="0" smtClean="0">
                          <a:solidFill>
                            <a:schemeClr val="tx2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[1]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43.1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b="0" dirty="0" smtClean="0"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DPM[1]</a:t>
                      </a:r>
                      <a:endParaRPr lang="en-US" altLang="zh-CN" sz="1800" b="0" dirty="0">
                        <a:solidFill>
                          <a:schemeClr val="tx2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30.4</a:t>
                      </a:r>
                      <a:endParaRPr kumimoji="0" lang="en-US" altLang="zh-CN" sz="1800" b="0" kern="1200" dirty="0" smtClean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Discrim</a:t>
                      </a:r>
                      <a:r>
                        <a:rPr kumimoji="0" lang="en-US" altLang="zh-CN" sz="18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. Patches[3]</a:t>
                      </a:r>
                      <a:endParaRPr kumimoji="0" lang="zh-CN" altLang="en-US" sz="1800" b="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 smtClean="0">
                          <a:latin typeface="Cambria" pitchFamily="18" charset="0"/>
                        </a:rPr>
                        <a:t>49.4</a:t>
                      </a:r>
                      <a:endParaRPr lang="zh-CN" altLang="en-US" sz="1800" dirty="0"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altLang="zh-CN" sz="1800" b="0" kern="1200" dirty="0" err="1" smtClean="0">
                          <a:solidFill>
                            <a:schemeClr val="tx2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RBoW</a:t>
                      </a:r>
                      <a:r>
                        <a:rPr kumimoji="0" lang="en-US" altLang="zh-CN" sz="1800" b="0" kern="1200" dirty="0" smtClean="0">
                          <a:solidFill>
                            <a:schemeClr val="tx2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[2]</a:t>
                      </a:r>
                      <a:endParaRPr kumimoji="0" lang="en-US" altLang="zh-CN" sz="1800" b="0" kern="1200" dirty="0">
                        <a:solidFill>
                          <a:schemeClr val="tx2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37.9</a:t>
                      </a:r>
                      <a:endParaRPr kumimoji="0" lang="en-US" altLang="zh-CN" sz="1800" b="0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smtClean="0">
                          <a:solidFill>
                            <a:schemeClr val="tx2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KDES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kern="1200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54.6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811402" y="5050791"/>
            <a:ext cx="632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[1] M. </a:t>
            </a:r>
            <a:r>
              <a:rPr kumimoji="0" lang="en-US" altLang="zh-CN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Pandey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 and S. </a:t>
            </a:r>
            <a:r>
              <a:rPr kumimoji="0" lang="en-US" altLang="zh-CN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Lazebnik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, ICCV</a:t>
            </a:r>
            <a:r>
              <a:rPr kumimoji="0" lang="en-US" altLang="zh-CN" sz="18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11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[2] S. </a:t>
            </a:r>
            <a:r>
              <a:rPr kumimoji="0" lang="en-US" altLang="zh-CN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Parizi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, J. Oberlin, and P. </a:t>
            </a:r>
            <a:r>
              <a:rPr kumimoji="0" lang="en-US" altLang="zh-CN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Felzenszwalb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, CVPR</a:t>
            </a:r>
            <a:r>
              <a:rPr kumimoji="0" lang="en-US" altLang="zh-CN" sz="18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</a:rPr>
              <a:t>12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[3] </a:t>
            </a:r>
            <a:r>
              <a:rPr lang="en-US" altLang="zh-CN" sz="1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S. </a:t>
            </a:r>
            <a:r>
              <a:rPr lang="en-US" altLang="zh-CN" sz="18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Singh, </a:t>
            </a:r>
            <a:r>
              <a:rPr lang="en-US" altLang="zh-CN" sz="1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A. </a:t>
            </a:r>
            <a:r>
              <a:rPr lang="en-US" altLang="zh-CN" sz="18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Gupta, and </a:t>
            </a:r>
            <a:r>
              <a:rPr lang="en-US" altLang="zh-CN" sz="1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A. Efros, ECCV 12</a:t>
            </a:r>
            <a:endParaRPr lang="en-US" altLang="zh-CN" sz="1800" kern="0" dirty="0">
              <a:solidFill>
                <a:schemeClr val="tx1">
                  <a:lumMod val="85000"/>
                  <a:lumOff val="15000"/>
                </a:schemeClr>
              </a:solidFill>
              <a:latin typeface="Cambria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itchFamily="18" charset="0"/>
            </a:endParaRPr>
          </a:p>
        </p:txBody>
      </p:sp>
      <p:pic>
        <p:nvPicPr>
          <p:cNvPr id="16386" name="Picture 2" descr="http://web.mit.edu/torralba/www/allIndoo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168000"/>
            <a:ext cx="76200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776"/>
          <p:cNvSpPr txBox="1">
            <a:spLocks noChangeArrowheads="1"/>
          </p:cNvSpPr>
          <p:nvPr/>
        </p:nvSpPr>
        <p:spPr bwMode="auto">
          <a:xfrm>
            <a:off x="288308" y="3539719"/>
            <a:ext cx="2398036" cy="11225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9805" tIns="99029" rIns="19805" bIns="9902"/>
          <a:lstStyle/>
          <a:p>
            <a:pPr defTabSz="198438">
              <a:spcBef>
                <a:spcPts val="0"/>
              </a:spcBef>
              <a:defRPr/>
            </a:pPr>
            <a:r>
              <a:rPr lang="en-US" altLang="zh-CN" sz="2400" b="1" dirty="0" smtClean="0">
                <a:solidFill>
                  <a:srgbClr val="C00000"/>
                </a:solidFill>
                <a:latin typeface="Cambria" pitchFamily="18" charset="0"/>
                <a:ea typeface="宋体" pitchFamily="2" charset="-122"/>
              </a:rPr>
              <a:t>MIT Scene-67</a:t>
            </a:r>
          </a:p>
          <a:p>
            <a:pPr defTabSz="198438">
              <a:spcBef>
                <a:spcPts val="0"/>
              </a:spcBef>
              <a:defRPr/>
            </a:pPr>
            <a:r>
              <a:rPr lang="en-US" altLang="zh-CN" sz="2400" dirty="0" smtClean="0">
                <a:latin typeface="Cambria" pitchFamily="18" charset="0"/>
                <a:ea typeface="宋体" pitchFamily="2" charset="-122"/>
              </a:rPr>
              <a:t>67 indoor scenes</a:t>
            </a:r>
          </a:p>
          <a:p>
            <a:pPr defTabSz="198438">
              <a:spcBef>
                <a:spcPts val="0"/>
              </a:spcBef>
              <a:defRPr/>
            </a:pPr>
            <a:r>
              <a:rPr lang="en-US" altLang="zh-CN" sz="2400" dirty="0" smtClean="0">
                <a:latin typeface="Cambria" pitchFamily="18" charset="0"/>
                <a:ea typeface="宋体" pitchFamily="2" charset="-122"/>
              </a:rPr>
              <a:t>15620 images</a:t>
            </a:r>
          </a:p>
        </p:txBody>
      </p:sp>
    </p:spTree>
    <p:extLst>
      <p:ext uri="{BB962C8B-B14F-4D97-AF65-F5344CB8AC3E}">
        <p14:creationId xmlns:p14="http://schemas.microsoft.com/office/powerpoint/2010/main" val="2337887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KDES on Material Recognition</a:t>
            </a:r>
          </a:p>
        </p:txBody>
      </p:sp>
      <p:sp>
        <p:nvSpPr>
          <p:cNvPr id="53" name="Slide Number Placeholder 5"/>
          <p:cNvSpPr txBox="1">
            <a:spLocks/>
          </p:cNvSpPr>
          <p:nvPr/>
        </p:nvSpPr>
        <p:spPr bwMode="auto">
          <a:xfrm>
            <a:off x="458788" y="64505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23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86344" y="6377954"/>
            <a:ext cx="328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[Hu, Bo, Ren;  BMVC 2011]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30023" y="4701982"/>
            <a:ext cx="4813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kern="0" dirty="0">
              <a:solidFill>
                <a:schemeClr val="tx1">
                  <a:lumMod val="85000"/>
                  <a:lumOff val="15000"/>
                </a:schemeClr>
              </a:solidFill>
              <a:latin typeface="Cambria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[1] </a:t>
            </a:r>
            <a:r>
              <a:rPr lang="en-US" altLang="zh-CN" sz="1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Liu</a:t>
            </a:r>
            <a:r>
              <a:rPr lang="en-US" altLang="zh-CN" sz="18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, </a:t>
            </a:r>
            <a:r>
              <a:rPr lang="en-US" altLang="zh-CN" sz="18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Sharan</a:t>
            </a:r>
            <a:r>
              <a:rPr lang="en-US" altLang="zh-CN" sz="18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, </a:t>
            </a:r>
            <a:r>
              <a:rPr lang="en-US" altLang="zh-CN" sz="18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Adelson</a:t>
            </a:r>
            <a:r>
              <a:rPr lang="en-US" altLang="zh-CN" sz="18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, </a:t>
            </a:r>
            <a:r>
              <a:rPr lang="en-US" altLang="zh-CN" sz="18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Rosenholtz</a:t>
            </a:r>
            <a:r>
              <a:rPr lang="en-US" altLang="zh-CN" sz="18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, </a:t>
            </a:r>
            <a:r>
              <a:rPr lang="en-US" altLang="zh-CN" sz="1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itchFamily="18" charset="0"/>
              </a:rPr>
              <a:t>CVPR 10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2" y="1300724"/>
            <a:ext cx="4108054" cy="4062849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816701"/>
              </p:ext>
            </p:extLst>
          </p:nvPr>
        </p:nvGraphicFramePr>
        <p:xfrm>
          <a:off x="4953813" y="3554461"/>
          <a:ext cx="2891346" cy="1205230"/>
        </p:xfrm>
        <a:graphic>
          <a:graphicData uri="http://schemas.openxmlformats.org/drawingml/2006/table">
            <a:tbl>
              <a:tblPr firstRow="1" bandRow="1"/>
              <a:tblGrid>
                <a:gridCol w="1514983"/>
                <a:gridCol w="1376363"/>
              </a:tblGrid>
              <a:tr h="4127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Methods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Accuracy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</a:tr>
              <a:tr h="3644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altLang="zh-CN" sz="2000" b="0" kern="1200" dirty="0" err="1" smtClean="0">
                          <a:solidFill>
                            <a:schemeClr val="tx2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aLDA</a:t>
                      </a:r>
                      <a:r>
                        <a:rPr kumimoji="0" lang="en-US" altLang="zh-CN" sz="2000" b="0" kern="1200" dirty="0" smtClean="0">
                          <a:solidFill>
                            <a:schemeClr val="tx2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[1]</a:t>
                      </a:r>
                      <a:endParaRPr kumimoji="0" lang="zh-CN" altLang="en-US" sz="2000" b="0" kern="1200" dirty="0" smtClean="0">
                        <a:solidFill>
                          <a:schemeClr val="tx2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mbria" pitchFamily="18" charset="0"/>
                          <a:sym typeface="Symbol"/>
                        </a:rPr>
                        <a:t>45.0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644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2000" b="0" dirty="0" smtClean="0">
                          <a:solidFill>
                            <a:schemeClr val="tx2"/>
                          </a:solidFill>
                          <a:latin typeface="Cambria" pitchFamily="18" charset="0"/>
                        </a:rPr>
                        <a:t>KDES</a:t>
                      </a:r>
                      <a:endParaRPr lang="en-US" altLang="zh-CN" sz="2000" b="0" dirty="0">
                        <a:solidFill>
                          <a:schemeClr val="tx2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54.0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7" name="Text Box 1776"/>
          <p:cNvSpPr txBox="1">
            <a:spLocks noChangeArrowheads="1"/>
          </p:cNvSpPr>
          <p:nvPr/>
        </p:nvSpPr>
        <p:spPr bwMode="auto">
          <a:xfrm>
            <a:off x="4507447" y="1324605"/>
            <a:ext cx="4527374" cy="1295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9805" tIns="99029" rIns="19805" bIns="9902"/>
          <a:lstStyle/>
          <a:p>
            <a:pPr defTabSz="198438">
              <a:spcBef>
                <a:spcPts val="0"/>
              </a:spcBef>
              <a:defRPr/>
            </a:pPr>
            <a:r>
              <a:rPr lang="en-US" altLang="zh-CN" sz="2400" b="1" dirty="0" smtClean="0">
                <a:solidFill>
                  <a:srgbClr val="C00000"/>
                </a:solidFill>
                <a:latin typeface="Cambria" pitchFamily="18" charset="0"/>
                <a:ea typeface="宋体" pitchFamily="2" charset="-122"/>
              </a:rPr>
              <a:t>MIT Flickr Material Dataset</a:t>
            </a:r>
          </a:p>
          <a:p>
            <a:pPr defTabSz="198438">
              <a:spcBef>
                <a:spcPts val="0"/>
              </a:spcBef>
              <a:defRPr/>
            </a:pPr>
            <a:r>
              <a:rPr lang="en-US" altLang="zh-CN" sz="2400" dirty="0" smtClean="0">
                <a:latin typeface="Cambria" pitchFamily="18" charset="0"/>
                <a:ea typeface="宋体" pitchFamily="2" charset="-122"/>
              </a:rPr>
              <a:t>10 categories, 1,000 images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59" y="2307989"/>
            <a:ext cx="47201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5425" indent="-225425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682F"/>
                </a:solidFill>
                <a:latin typeface="Cambria" pitchFamily="18" charset="0"/>
              </a:rPr>
              <a:t>Two new kernel descriptors</a:t>
            </a:r>
          </a:p>
          <a:p>
            <a:pPr marL="225425" indent="-225425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682F"/>
                </a:solidFill>
                <a:latin typeface="Cambria" pitchFamily="18" charset="0"/>
              </a:rPr>
              <a:t>Supervised dimension reduction</a:t>
            </a:r>
          </a:p>
          <a:p>
            <a:pPr marL="225425" indent="-225425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682F"/>
                </a:solidFill>
                <a:latin typeface="Cambria" pitchFamily="18" charset="0"/>
              </a:rPr>
              <a:t>Extensive evaluations, new datasets</a:t>
            </a:r>
            <a:endParaRPr lang="en-US" b="1" dirty="0">
              <a:solidFill>
                <a:srgbClr val="00682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91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Depth Kernel Descriptors</a:t>
            </a:r>
          </a:p>
        </p:txBody>
      </p:sp>
      <p:sp>
        <p:nvSpPr>
          <p:cNvPr id="53" name="Slide Number Placeholder 5"/>
          <p:cNvSpPr txBox="1">
            <a:spLocks/>
          </p:cNvSpPr>
          <p:nvPr/>
        </p:nvSpPr>
        <p:spPr bwMode="auto">
          <a:xfrm>
            <a:off x="458788" y="64505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24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94504" y="6377954"/>
            <a:ext cx="4084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[Bo, Ren, Fox;  CVPR 2011, IROS 2011]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54000" y="5239100"/>
            <a:ext cx="3809999" cy="515748"/>
          </a:xfrm>
          <a:prstGeom prst="roundRect">
            <a:avLst/>
          </a:prstGeom>
          <a:solidFill>
            <a:schemeClr val="accent6">
              <a:alpha val="7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2" name="Rectangle 21"/>
          <p:cNvSpPr/>
          <p:nvPr/>
        </p:nvSpPr>
        <p:spPr>
          <a:xfrm>
            <a:off x="165100" y="5306104"/>
            <a:ext cx="398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ctr"/>
            <a:r>
              <a:rPr lang="en-US" altLang="zh-CN" sz="1800" b="1" dirty="0" smtClean="0">
                <a:ea typeface="宋体" charset="-122"/>
              </a:rPr>
              <a:t>Eigenvalues of Kernel Matrix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6421" y="2801370"/>
            <a:ext cx="3259998" cy="515748"/>
          </a:xfrm>
          <a:prstGeom prst="roundRect">
            <a:avLst/>
          </a:prstGeom>
          <a:solidFill>
            <a:schemeClr val="accent6">
              <a:alpha val="7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4" name="Rectangle 13"/>
          <p:cNvSpPr/>
          <p:nvPr/>
        </p:nvSpPr>
        <p:spPr>
          <a:xfrm>
            <a:off x="421429" y="2899796"/>
            <a:ext cx="3429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ctr"/>
            <a:r>
              <a:rPr lang="en-US" altLang="zh-CN" sz="1800" b="1" dirty="0" smtClean="0">
                <a:ea typeface="宋体" charset="-122"/>
              </a:rPr>
              <a:t>Surface normal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7197" y="4125287"/>
            <a:ext cx="3264408" cy="515748"/>
          </a:xfrm>
          <a:prstGeom prst="roundRect">
            <a:avLst/>
          </a:prstGeom>
          <a:solidFill>
            <a:schemeClr val="accent6">
              <a:alpha val="7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7" name="Rectangle 16"/>
          <p:cNvSpPr/>
          <p:nvPr/>
        </p:nvSpPr>
        <p:spPr>
          <a:xfrm>
            <a:off x="449335" y="4201487"/>
            <a:ext cx="3494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ctr"/>
            <a:r>
              <a:rPr lang="en-US" altLang="zh-CN" sz="1800" b="1" dirty="0" smtClean="0">
                <a:ea typeface="宋体" charset="-122"/>
              </a:rPr>
              <a:t>Size / Distance</a:t>
            </a:r>
          </a:p>
        </p:txBody>
      </p:sp>
      <p:pic>
        <p:nvPicPr>
          <p:cNvPr id="28" name="Picture 2" descr="C:\Users\liefengb\Desktop\intel\tutorial\rgbdsubset\coffee_mug\coffee_mug_6\coffee_mug_6_1_121_normal_f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942" y="2592068"/>
            <a:ext cx="1343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509122" y="1222696"/>
            <a:ext cx="3264408" cy="515748"/>
          </a:xfrm>
          <a:prstGeom prst="roundRect">
            <a:avLst/>
          </a:prstGeom>
          <a:solidFill>
            <a:schemeClr val="accent6">
              <a:alpha val="7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0" name="Rectangle 29"/>
          <p:cNvSpPr/>
          <p:nvPr/>
        </p:nvSpPr>
        <p:spPr>
          <a:xfrm>
            <a:off x="573394" y="1298896"/>
            <a:ext cx="3179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ctr"/>
            <a:r>
              <a:rPr lang="en-US" altLang="zh-CN" sz="1800" b="1" dirty="0" smtClean="0">
                <a:ea typeface="宋体" charset="-122"/>
              </a:rPr>
              <a:t>Gradient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74713" y="1849355"/>
            <a:ext cx="2516188" cy="515748"/>
          </a:xfrm>
          <a:prstGeom prst="roundRect">
            <a:avLst/>
          </a:prstGeom>
          <a:solidFill>
            <a:schemeClr val="accent6">
              <a:alpha val="7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2" name="Rectangle 31"/>
          <p:cNvSpPr/>
          <p:nvPr/>
        </p:nvSpPr>
        <p:spPr>
          <a:xfrm>
            <a:off x="488181" y="1908777"/>
            <a:ext cx="3227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ctr"/>
            <a:r>
              <a:rPr lang="en-US" altLang="zh-CN" sz="1800" b="1" dirty="0" smtClean="0">
                <a:ea typeface="宋体" charset="-122"/>
              </a:rPr>
              <a:t>LBP</a:t>
            </a:r>
          </a:p>
        </p:txBody>
      </p:sp>
      <p:pic>
        <p:nvPicPr>
          <p:cNvPr id="35" name="Picture 3" descr="C:\Users\liefengb\Desktop\intel\tutorial\rgbdsubset\coffee_mug\coffee_mug_6\coffee_mug_6_1_121_depthcrop_f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774" y="1218890"/>
            <a:ext cx="1343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491" y="3881923"/>
            <a:ext cx="1155700" cy="96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990" y="4059101"/>
            <a:ext cx="6286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Oval 37"/>
          <p:cNvSpPr/>
          <p:nvPr/>
        </p:nvSpPr>
        <p:spPr bwMode="auto">
          <a:xfrm>
            <a:off x="4596140" y="4306535"/>
            <a:ext cx="91440" cy="9144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5425" marR="0" indent="-22542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 flipV="1">
            <a:off x="6606807" y="3951741"/>
            <a:ext cx="265414" cy="286318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>
          <a:xfrm flipH="1">
            <a:off x="5669545" y="4349613"/>
            <a:ext cx="698873" cy="1237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" name="Rectangle 2"/>
          <p:cNvSpPr/>
          <p:nvPr/>
        </p:nvSpPr>
        <p:spPr bwMode="auto">
          <a:xfrm>
            <a:off x="4501256" y="4221379"/>
            <a:ext cx="281207" cy="281207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5425" marR="0" indent="-22542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713001" y="3672991"/>
                <a:ext cx="4589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001" y="3672991"/>
                <a:ext cx="458908" cy="3385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/>
          <p:cNvCxnSpPr/>
          <p:nvPr/>
        </p:nvCxnSpPr>
        <p:spPr bwMode="auto">
          <a:xfrm>
            <a:off x="6827766" y="4543945"/>
            <a:ext cx="265414" cy="250576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7001783" y="4594392"/>
                <a:ext cx="15476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783" y="4594392"/>
                <a:ext cx="1547603" cy="338554"/>
              </a:xfrm>
              <a:prstGeom prst="rect">
                <a:avLst/>
              </a:prstGeom>
              <a:blipFill rotWithShape="1">
                <a:blip r:embed="rId8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/>
          <p:cNvSpPr/>
          <p:nvPr/>
        </p:nvSpPr>
        <p:spPr bwMode="auto">
          <a:xfrm>
            <a:off x="6535449" y="4243723"/>
            <a:ext cx="91440" cy="9144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5425" marR="0" indent="-22542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08" y="4986799"/>
            <a:ext cx="1155700" cy="96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07" y="5163977"/>
            <a:ext cx="6286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Oval 50"/>
          <p:cNvSpPr/>
          <p:nvPr/>
        </p:nvSpPr>
        <p:spPr bwMode="auto">
          <a:xfrm>
            <a:off x="4527757" y="5411411"/>
            <a:ext cx="91440" cy="9144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5425" marR="0" indent="-22542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5601162" y="5454489"/>
            <a:ext cx="698873" cy="1237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55" name="Rectangle 54"/>
          <p:cNvSpPr/>
          <p:nvPr/>
        </p:nvSpPr>
        <p:spPr bwMode="auto">
          <a:xfrm>
            <a:off x="4432873" y="5326255"/>
            <a:ext cx="281207" cy="281207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5425" marR="0" indent="-22542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7001252" y="5461845"/>
            <a:ext cx="698873" cy="1237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7700125" y="5298753"/>
                <a:ext cx="11985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0125" y="5298753"/>
                <a:ext cx="1198533" cy="33855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737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13" grpId="0" animBg="1"/>
      <p:bldP spid="14" grpId="0"/>
      <p:bldP spid="16" grpId="0" animBg="1"/>
      <p:bldP spid="17" grpId="0"/>
      <p:bldP spid="29" grpId="0" animBg="1"/>
      <p:bldP spid="30" grpId="0"/>
      <p:bldP spid="31" grpId="0" animBg="1"/>
      <p:bldP spid="32" grpId="0"/>
      <p:bldP spid="38" grpId="0" animBg="1"/>
      <p:bldP spid="3" grpId="0" animBg="1"/>
      <p:bldP spid="9" grpId="0"/>
      <p:bldP spid="46" grpId="0"/>
      <p:bldP spid="48" grpId="0" animBg="1"/>
      <p:bldP spid="51" grpId="0" animBg="1"/>
      <p:bldP spid="55" grpId="0" animBg="1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  <a:r>
              <a:rPr lang="en-US" sz="3200" dirty="0">
                <a:solidFill>
                  <a:srgbClr val="00B050"/>
                </a:solidFill>
              </a:rPr>
              <a:t>G</a:t>
            </a:r>
            <a:r>
              <a:rPr lang="en-US" sz="3200" dirty="0">
                <a:solidFill>
                  <a:srgbClr val="0070C0"/>
                </a:solidFill>
              </a:rPr>
              <a:t>B</a:t>
            </a:r>
            <a:r>
              <a:rPr lang="en-US" sz="3200" dirty="0"/>
              <a:t>-</a:t>
            </a:r>
            <a:r>
              <a:rPr lang="en-US" sz="3200" dirty="0">
                <a:solidFill>
                  <a:schemeClr val="tx1"/>
                </a:solidFill>
              </a:rPr>
              <a:t>D</a:t>
            </a:r>
            <a:r>
              <a:rPr lang="en-US" sz="3200" dirty="0" smtClean="0"/>
              <a:t> Recognition: Standard Features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25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12" name="Picture 22" descr="http://seattle.intel-research.net/~xren/tmp/objec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44" y="1100021"/>
            <a:ext cx="6254622" cy="338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54000" y="4497272"/>
            <a:ext cx="604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303 objects from 51 categories, 250,000 RGB-D views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p:pic>
        <p:nvPicPr>
          <p:cNvPr id="14" name="Picture 13" descr="scen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675" y="1143000"/>
            <a:ext cx="2311400" cy="1733550"/>
          </a:xfrm>
          <a:prstGeom prst="rect">
            <a:avLst/>
          </a:prstGeom>
        </p:spPr>
      </p:pic>
      <p:pic>
        <p:nvPicPr>
          <p:cNvPr id="15" name="Picture 14" descr="scene_dept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081" y="2952750"/>
            <a:ext cx="2320535" cy="17430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48475" y="4752975"/>
            <a:ext cx="1988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Cluttered scenes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8877" y="4802373"/>
            <a:ext cx="5853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Cambria" pitchFamily="18" charset="0"/>
              </a:rPr>
              <a:t>http://www.cs.washington.edu/rgbd-dataset/</a:t>
            </a:r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152963678"/>
              </p:ext>
            </p:extLst>
          </p:nvPr>
        </p:nvGraphicFramePr>
        <p:xfrm>
          <a:off x="1622741" y="1642110"/>
          <a:ext cx="6067548" cy="3750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70636" y="5515568"/>
            <a:ext cx="7821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ambria" pitchFamily="18" charset="0"/>
              </a:rPr>
              <a:t>A standard benchmark for RGB-D recognition of everyday objects</a:t>
            </a:r>
            <a:endParaRPr lang="en-US" b="1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89468" y="6381176"/>
            <a:ext cx="314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[Lai, Bo, Ren, Fox;  ICRA 2011]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915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R</a:t>
            </a:r>
            <a:r>
              <a:rPr lang="en-US" sz="3200" dirty="0" smtClean="0">
                <a:solidFill>
                  <a:srgbClr val="00B050"/>
                </a:solidFill>
              </a:rPr>
              <a:t>G</a:t>
            </a:r>
            <a:r>
              <a:rPr lang="en-US" sz="3200" dirty="0" smtClean="0">
                <a:solidFill>
                  <a:srgbClr val="0070C0"/>
                </a:solidFill>
              </a:rPr>
              <a:t>B</a:t>
            </a:r>
            <a:r>
              <a:rPr lang="en-US" sz="3200" dirty="0" smtClean="0"/>
              <a:t>-</a:t>
            </a:r>
            <a:r>
              <a:rPr lang="en-US" sz="3200" dirty="0" smtClean="0">
                <a:solidFill>
                  <a:schemeClr val="tx1"/>
                </a:solidFill>
              </a:rPr>
              <a:t>D</a:t>
            </a:r>
            <a:r>
              <a:rPr lang="en-US" sz="3200" dirty="0" smtClean="0"/>
              <a:t>: Kernel Descriptors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26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12" name="Picture 22" descr="http://seattle.intel-research.net/~xren/tmp/objec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44" y="1100021"/>
            <a:ext cx="6254622" cy="338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54000" y="4497272"/>
            <a:ext cx="604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303 objects from 51 categories, 250,000 RGB-D views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p:pic>
        <p:nvPicPr>
          <p:cNvPr id="14" name="Picture 13" descr="scen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675" y="1143000"/>
            <a:ext cx="2311400" cy="1733550"/>
          </a:xfrm>
          <a:prstGeom prst="rect">
            <a:avLst/>
          </a:prstGeom>
        </p:spPr>
      </p:pic>
      <p:pic>
        <p:nvPicPr>
          <p:cNvPr id="15" name="Picture 14" descr="scene_dept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081" y="2952750"/>
            <a:ext cx="2320535" cy="17430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48475" y="4752975"/>
            <a:ext cx="1988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Cluttered scenes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8877" y="4802373"/>
            <a:ext cx="5853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Cambria" pitchFamily="18" charset="0"/>
              </a:rPr>
              <a:t>http://www.cs.washington.edu/rgbd-dataset/</a:t>
            </a:r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81363015"/>
              </p:ext>
            </p:extLst>
          </p:nvPr>
        </p:nvGraphicFramePr>
        <p:xfrm>
          <a:off x="1622741" y="1642110"/>
          <a:ext cx="6067548" cy="3750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39332" y="5602652"/>
            <a:ext cx="7079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ambria" pitchFamily="18" charset="0"/>
              </a:rPr>
              <a:t>Both RGB-D and depth-only accuracies are vastly improved</a:t>
            </a:r>
            <a:endParaRPr lang="en-US" b="1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7745" y="6381176"/>
            <a:ext cx="376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[Bo, Ren, Fox;  NIP 2010, IROS 2011]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951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to Obtain </a:t>
            </a:r>
            <a:r>
              <a:rPr lang="en-US" sz="2800" dirty="0" smtClean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srgbClr val="00B050"/>
                </a:solidFill>
              </a:rPr>
              <a:t>G</a:t>
            </a:r>
            <a:r>
              <a:rPr lang="en-US" sz="2800" dirty="0" smtClean="0">
                <a:solidFill>
                  <a:srgbClr val="0070C0"/>
                </a:solidFill>
              </a:rPr>
              <a:t>B</a:t>
            </a:r>
            <a:r>
              <a:rPr lang="en-US" sz="2800" dirty="0" smtClean="0"/>
              <a:t>-</a:t>
            </a:r>
            <a:r>
              <a:rPr lang="en-US" sz="2800" dirty="0" smtClean="0">
                <a:solidFill>
                  <a:schemeClr val="tx1"/>
                </a:solidFill>
              </a:rPr>
              <a:t>D</a:t>
            </a:r>
            <a:r>
              <a:rPr lang="en-US" sz="2800" dirty="0" smtClean="0"/>
              <a:t> Features?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27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6148" name="Picture 4" descr="http://t3.gstatic.com/images?q=tbn:ANd9GcRqrCjW1d-jJFo5tRjMSB0iHBre1tkfARw0pr_-qQpw9pSXT8jY5A&amp;t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1" y="1875155"/>
            <a:ext cx="8332470" cy="10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2911" y="1463615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Designed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71917" y="1468060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Learned</a:t>
            </a:r>
            <a:endParaRPr lang="en-US" dirty="0">
              <a:latin typeface="Cambria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2911" y="1976978"/>
            <a:ext cx="684803" cy="1572067"/>
            <a:chOff x="422911" y="1976978"/>
            <a:chExt cx="684803" cy="1572067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H="1" flipV="1">
              <a:off x="662940" y="1976978"/>
              <a:ext cx="17145" cy="1166272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422911" y="3148935"/>
              <a:ext cx="684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mbria" pitchFamily="18" charset="0"/>
                </a:rPr>
                <a:t>SIFT</a:t>
              </a:r>
              <a:endParaRPr lang="en-US" dirty="0">
                <a:latin typeface="Cambria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81522" y="1982663"/>
            <a:ext cx="1760675" cy="1566382"/>
            <a:chOff x="6655842" y="1982663"/>
            <a:chExt cx="1760675" cy="1566382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7536180" y="1982663"/>
              <a:ext cx="34290" cy="1166272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6655842" y="3148935"/>
              <a:ext cx="17606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mbria" pitchFamily="18" charset="0"/>
                </a:rPr>
                <a:t>Deep Network</a:t>
              </a:r>
              <a:endParaRPr lang="en-US" dirty="0">
                <a:latin typeface="Cambria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80271" y="1982662"/>
            <a:ext cx="2414572" cy="2446493"/>
            <a:chOff x="893663" y="1982662"/>
            <a:chExt cx="2414572" cy="244649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1996440" y="1982662"/>
              <a:ext cx="34290" cy="204638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893663" y="4029045"/>
              <a:ext cx="24145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  <a:latin typeface="Cambria" pitchFamily="18" charset="0"/>
                </a:rPr>
                <a:t>Kernel Descriptors</a:t>
              </a:r>
              <a:endParaRPr lang="en-US" b="1" dirty="0">
                <a:solidFill>
                  <a:srgbClr val="0070C0"/>
                </a:solidFill>
                <a:latin typeface="Cambria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92672" y="1960356"/>
            <a:ext cx="1734642" cy="2451684"/>
            <a:chOff x="5375552" y="1960356"/>
            <a:chExt cx="1734642" cy="2451684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 flipH="1" flipV="1">
              <a:off x="6242156" y="1960356"/>
              <a:ext cx="34290" cy="204638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5375552" y="4011930"/>
              <a:ext cx="1734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  <a:latin typeface="Cambria" pitchFamily="18" charset="0"/>
                </a:rPr>
                <a:t>Sparse Codes</a:t>
              </a:r>
              <a:endParaRPr lang="en-US" b="1" dirty="0">
                <a:solidFill>
                  <a:srgbClr val="0070C0"/>
                </a:solidFill>
                <a:latin typeface="Cambria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52120" y="4678740"/>
            <a:ext cx="2664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Faster, more specialized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9354" y="4678740"/>
            <a:ext cx="2602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More generic, adaptive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922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Matching Pursuit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28</a:t>
            </a:fld>
            <a:endParaRPr lang="en-US" sz="1000" dirty="0">
              <a:latin typeface="Cambria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00" y="1143230"/>
            <a:ext cx="8958618" cy="4615934"/>
            <a:chOff x="8610600" y="1792764"/>
            <a:chExt cx="8958618" cy="4615934"/>
          </a:xfrm>
        </p:grpSpPr>
        <p:cxnSp>
          <p:nvCxnSpPr>
            <p:cNvPr id="164" name="Straight Connector 163"/>
            <p:cNvCxnSpPr/>
            <p:nvPr/>
          </p:nvCxnSpPr>
          <p:spPr bwMode="auto">
            <a:xfrm>
              <a:off x="8610600" y="4154964"/>
              <a:ext cx="6446520" cy="0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65" name="TextBox 164"/>
            <p:cNvSpPr txBox="1"/>
            <p:nvPr/>
          </p:nvSpPr>
          <p:spPr>
            <a:xfrm>
              <a:off x="8686800" y="1792764"/>
              <a:ext cx="304800" cy="2246769"/>
            </a:xfrm>
            <a:prstGeom prst="rect">
              <a:avLst/>
            </a:prstGeom>
            <a:noFill/>
            <a:ln w="38100"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Second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 dirty="0">
                <a:solidFill>
                  <a:sysClr val="windowText" lastClr="000000"/>
                </a:solidFill>
                <a:latin typeface="Cambria" pitchFamily="18" charset="0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10363200" y="3341589"/>
              <a:ext cx="2362200" cy="523220"/>
            </a:xfrm>
            <a:prstGeom prst="rect">
              <a:avLst/>
            </a:prstGeom>
            <a:noFill/>
            <a:ln w="38100"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K-SVD over </a:t>
              </a:r>
              <a:r>
                <a:rPr lang="en-US" altLang="zh-CN" sz="1400" kern="0" dirty="0" smtClean="0">
                  <a:solidFill>
                    <a:srgbClr val="C00000"/>
                  </a:solidFill>
                  <a:latin typeface="Cambria" pitchFamily="18" charset="0"/>
                </a:rPr>
                <a:t>pooled sparse codes of 16x16 patches</a:t>
              </a:r>
              <a:endParaRPr lang="zh-CN" altLang="en-US" sz="1400" kern="0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10363200" y="1920780"/>
              <a:ext cx="1524000" cy="954107"/>
            </a:xfrm>
            <a:prstGeom prst="rect">
              <a:avLst/>
            </a:prstGeom>
            <a:noFill/>
            <a:ln w="38100"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Batch OMP for </a:t>
              </a:r>
              <a:r>
                <a:rPr lang="en-US" altLang="zh-CN" sz="1400" kern="0" dirty="0" smtClean="0">
                  <a:solidFill>
                    <a:srgbClr val="C00000"/>
                  </a:solidFill>
                  <a:latin typeface="Cambria" pitchFamily="18" charset="0"/>
                </a:rPr>
                <a:t>pooled sparse codes of 16x16 patches</a:t>
              </a:r>
              <a:endParaRPr lang="zh-CN" altLang="en-US" sz="1400" kern="0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2192000" y="2021364"/>
              <a:ext cx="1447800" cy="738664"/>
            </a:xfrm>
            <a:prstGeom prst="rect">
              <a:avLst/>
            </a:prstGeom>
            <a:noFill/>
            <a:ln w="38100"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Spatial pooling over the </a:t>
              </a:r>
              <a:r>
                <a:rPr lang="en-US" altLang="zh-CN" sz="1400" kern="0" dirty="0" smtClean="0">
                  <a:solidFill>
                    <a:srgbClr val="C00000"/>
                  </a:solidFill>
                  <a:latin typeface="Cambria" pitchFamily="18" charset="0"/>
                </a:rPr>
                <a:t>whole image</a:t>
              </a:r>
              <a:endParaRPr lang="zh-CN" altLang="en-US" sz="1400" kern="0" dirty="0">
                <a:solidFill>
                  <a:sysClr val="windowText" lastClr="000000"/>
                </a:solidFill>
                <a:latin typeface="Cambria" pitchFamily="18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9159240" y="3476605"/>
              <a:ext cx="914400" cy="307777"/>
            </a:xfrm>
            <a:prstGeom prst="rect">
              <a:avLst/>
            </a:prstGeom>
            <a:noFill/>
            <a:ln w="38100"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Learning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9144000" y="2257405"/>
              <a:ext cx="914400" cy="307777"/>
            </a:xfrm>
            <a:prstGeom prst="rect">
              <a:avLst/>
            </a:prstGeom>
            <a:noFill/>
            <a:ln w="38100"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Coding</a:t>
              </a:r>
            </a:p>
          </p:txBody>
        </p:sp>
        <p:sp>
          <p:nvSpPr>
            <p:cNvPr id="171" name="Right Arrow 170"/>
            <p:cNvSpPr/>
            <p:nvPr/>
          </p:nvSpPr>
          <p:spPr>
            <a:xfrm>
              <a:off x="11887200" y="2333605"/>
              <a:ext cx="274320" cy="228600"/>
            </a:xfrm>
            <a:prstGeom prst="rightArrow">
              <a:avLst/>
            </a:prstGeom>
            <a:solidFill>
              <a:srgbClr val="4F81BD"/>
            </a:solidFill>
            <a:ln w="190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" lastClr="FFFFFF"/>
                </a:solidFill>
                <a:latin typeface="Cambria" pitchFamily="18" charset="0"/>
                <a:ea typeface="宋体"/>
              </a:endParaRPr>
            </a:p>
          </p:txBody>
        </p:sp>
        <p:sp>
          <p:nvSpPr>
            <p:cNvPr id="172" name="Right Arrow 171"/>
            <p:cNvSpPr/>
            <p:nvPr/>
          </p:nvSpPr>
          <p:spPr>
            <a:xfrm>
              <a:off x="13639800" y="2326164"/>
              <a:ext cx="274320" cy="228600"/>
            </a:xfrm>
            <a:prstGeom prst="rightArrow">
              <a:avLst/>
            </a:prstGeom>
            <a:solidFill>
              <a:srgbClr val="4F81BD"/>
            </a:solidFill>
            <a:ln w="190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" lastClr="FFFFFF"/>
                </a:solidFill>
                <a:latin typeface="Cambria" pitchFamily="18" charset="0"/>
                <a:ea typeface="宋体"/>
              </a:endParaRPr>
            </a:p>
          </p:txBody>
        </p:sp>
        <p:sp>
          <p:nvSpPr>
            <p:cNvPr id="173" name="Right Arrow 172"/>
            <p:cNvSpPr/>
            <p:nvPr/>
          </p:nvSpPr>
          <p:spPr>
            <a:xfrm>
              <a:off x="10058400" y="2333605"/>
              <a:ext cx="274320" cy="228600"/>
            </a:xfrm>
            <a:prstGeom prst="rightArrow">
              <a:avLst/>
            </a:prstGeom>
            <a:solidFill>
              <a:srgbClr val="4F81BD"/>
            </a:solidFill>
            <a:ln w="190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" lastClr="FFFFFF"/>
                </a:solidFill>
                <a:latin typeface="Cambria" pitchFamily="18" charset="0"/>
                <a:ea typeface="宋体"/>
              </a:endParaRPr>
            </a:p>
          </p:txBody>
        </p:sp>
        <p:sp>
          <p:nvSpPr>
            <p:cNvPr id="174" name="Right Arrow 173"/>
            <p:cNvSpPr/>
            <p:nvPr/>
          </p:nvSpPr>
          <p:spPr>
            <a:xfrm>
              <a:off x="10058400" y="3545364"/>
              <a:ext cx="274320" cy="228600"/>
            </a:xfrm>
            <a:prstGeom prst="rightArrow">
              <a:avLst/>
            </a:prstGeom>
            <a:solidFill>
              <a:srgbClr val="4F81BD"/>
            </a:solidFill>
            <a:ln w="190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" lastClr="FFFFFF"/>
                </a:solidFill>
                <a:latin typeface="Cambria" pitchFamily="18" charset="0"/>
                <a:ea typeface="宋体"/>
              </a:endParaRPr>
            </a:p>
          </p:txBody>
        </p:sp>
        <p:pic>
          <p:nvPicPr>
            <p:cNvPr id="17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35451" y="2985593"/>
              <a:ext cx="2333767" cy="3218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0" name="TextBox 179"/>
            <p:cNvSpPr txBox="1"/>
            <p:nvPr/>
          </p:nvSpPr>
          <p:spPr>
            <a:xfrm>
              <a:off x="10332720" y="5779989"/>
              <a:ext cx="1554480" cy="523220"/>
            </a:xfrm>
            <a:prstGeom prst="rect">
              <a:avLst/>
            </a:prstGeom>
            <a:noFill/>
            <a:ln w="38100"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K-SVD over  </a:t>
              </a:r>
              <a:r>
                <a:rPr lang="en-US" altLang="zh-CN" sz="1400" kern="0" dirty="0" smtClean="0">
                  <a:solidFill>
                    <a:srgbClr val="C00000"/>
                  </a:solidFill>
                  <a:latin typeface="Cambria" pitchFamily="18" charset="0"/>
                </a:rPr>
                <a:t>5x5 raw patches </a:t>
              </a:r>
              <a:endParaRPr lang="zh-CN" altLang="en-US" sz="1400" kern="0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8686800" y="4469706"/>
              <a:ext cx="304800" cy="1938992"/>
            </a:xfrm>
            <a:prstGeom prst="rect">
              <a:avLst/>
            </a:prstGeom>
            <a:noFill/>
            <a:ln w="38100"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First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 dirty="0">
                <a:solidFill>
                  <a:sysClr val="windowText" lastClr="000000"/>
                </a:solidFill>
                <a:latin typeface="Cambria" pitchFamily="18" charset="0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10363200" y="4543167"/>
              <a:ext cx="1234440" cy="738664"/>
            </a:xfrm>
            <a:prstGeom prst="rect">
              <a:avLst/>
            </a:prstGeom>
            <a:noFill/>
            <a:ln w="38100"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Batch OMP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for each </a:t>
              </a:r>
              <a:r>
                <a:rPr lang="en-US" altLang="zh-CN" sz="1400" kern="0" dirty="0" smtClean="0">
                  <a:solidFill>
                    <a:srgbClr val="C00000"/>
                  </a:solidFill>
                  <a:latin typeface="Cambria" pitchFamily="18" charset="0"/>
                </a:rPr>
                <a:t>5x5 raw patch</a:t>
              </a:r>
              <a:endParaRPr lang="zh-CN" altLang="en-US" sz="1400" kern="0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11887200" y="4543167"/>
              <a:ext cx="1447800" cy="738664"/>
            </a:xfrm>
            <a:prstGeom prst="rect">
              <a:avLst/>
            </a:prstGeom>
            <a:noFill/>
            <a:ln w="38100"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Spatial pooling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over </a:t>
              </a:r>
              <a:r>
                <a:rPr lang="en-US" altLang="zh-CN" sz="1400" kern="0" dirty="0" smtClean="0">
                  <a:solidFill>
                    <a:srgbClr val="C00000"/>
                  </a:solidFill>
                  <a:latin typeface="Cambria" pitchFamily="18" charset="0"/>
                </a:rPr>
                <a:t>16x16 patches</a:t>
              </a:r>
              <a:endParaRPr lang="zh-CN" altLang="en-US" sz="1400" kern="0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13639800" y="4449346"/>
              <a:ext cx="1386840" cy="954107"/>
            </a:xfrm>
            <a:prstGeom prst="rect">
              <a:avLst/>
            </a:prstGeom>
            <a:noFill/>
            <a:ln w="38100"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Contrast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Normalization on </a:t>
              </a:r>
              <a:r>
                <a:rPr lang="en-US" altLang="zh-CN" sz="1400" kern="0" dirty="0" smtClean="0">
                  <a:solidFill>
                    <a:srgbClr val="C00000"/>
                  </a:solidFill>
                  <a:latin typeface="Cambria" pitchFamily="18" charset="0"/>
                </a:rPr>
                <a:t>16x16 patches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9128760" y="5907564"/>
              <a:ext cx="914400" cy="307777"/>
            </a:xfrm>
            <a:prstGeom prst="rect">
              <a:avLst/>
            </a:prstGeom>
            <a:noFill/>
            <a:ln w="38100"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Learning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9128760" y="4764564"/>
              <a:ext cx="914400" cy="307777"/>
            </a:xfrm>
            <a:prstGeom prst="rect">
              <a:avLst/>
            </a:prstGeom>
            <a:noFill/>
            <a:ln w="38100"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Coding</a:t>
              </a:r>
            </a:p>
          </p:txBody>
        </p:sp>
        <p:sp>
          <p:nvSpPr>
            <p:cNvPr id="187" name="Right Arrow 186"/>
            <p:cNvSpPr/>
            <p:nvPr/>
          </p:nvSpPr>
          <p:spPr>
            <a:xfrm>
              <a:off x="11612880" y="4840764"/>
              <a:ext cx="274320" cy="228600"/>
            </a:xfrm>
            <a:prstGeom prst="rightArrow">
              <a:avLst/>
            </a:prstGeom>
            <a:solidFill>
              <a:srgbClr val="4F81BD"/>
            </a:solidFill>
            <a:ln w="190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" lastClr="FFFFFF"/>
                </a:solidFill>
                <a:latin typeface="Cambria" pitchFamily="18" charset="0"/>
                <a:ea typeface="宋体"/>
              </a:endParaRPr>
            </a:p>
          </p:txBody>
        </p:sp>
        <p:sp>
          <p:nvSpPr>
            <p:cNvPr id="188" name="Right Arrow 187"/>
            <p:cNvSpPr/>
            <p:nvPr/>
          </p:nvSpPr>
          <p:spPr>
            <a:xfrm>
              <a:off x="13335000" y="4840764"/>
              <a:ext cx="274320" cy="228600"/>
            </a:xfrm>
            <a:prstGeom prst="rightArrow">
              <a:avLst/>
            </a:prstGeom>
            <a:solidFill>
              <a:srgbClr val="4F81BD"/>
            </a:solidFill>
            <a:ln w="190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" lastClr="FFFFFF"/>
                </a:solidFill>
                <a:latin typeface="Cambria" pitchFamily="18" charset="0"/>
                <a:ea typeface="宋体"/>
              </a:endParaRPr>
            </a:p>
          </p:txBody>
        </p:sp>
        <p:sp>
          <p:nvSpPr>
            <p:cNvPr id="189" name="Right Arrow 188"/>
            <p:cNvSpPr/>
            <p:nvPr/>
          </p:nvSpPr>
          <p:spPr>
            <a:xfrm>
              <a:off x="10073640" y="4840764"/>
              <a:ext cx="274320" cy="228600"/>
            </a:xfrm>
            <a:prstGeom prst="rightArrow">
              <a:avLst/>
            </a:prstGeom>
            <a:solidFill>
              <a:srgbClr val="4F81BD"/>
            </a:solidFill>
            <a:ln w="190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" lastClr="FFFFFF"/>
                </a:solidFill>
                <a:latin typeface="Cambria" pitchFamily="18" charset="0"/>
                <a:ea typeface="宋体"/>
              </a:endParaRPr>
            </a:p>
          </p:txBody>
        </p:sp>
        <p:sp>
          <p:nvSpPr>
            <p:cNvPr id="190" name="Right Arrow 189"/>
            <p:cNvSpPr/>
            <p:nvPr/>
          </p:nvSpPr>
          <p:spPr>
            <a:xfrm>
              <a:off x="10058400" y="5983764"/>
              <a:ext cx="274320" cy="228600"/>
            </a:xfrm>
            <a:prstGeom prst="rightArrow">
              <a:avLst/>
            </a:prstGeom>
            <a:solidFill>
              <a:srgbClr val="4F81BD"/>
            </a:solidFill>
            <a:ln w="190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>
                <a:solidFill>
                  <a:sysClr val="window" lastClr="FFFFFF"/>
                </a:solidFill>
                <a:latin typeface="Cambria" pitchFamily="18" charset="0"/>
                <a:ea typeface="宋体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13944598" y="2028567"/>
              <a:ext cx="1707093" cy="738664"/>
            </a:xfrm>
            <a:prstGeom prst="rect">
              <a:avLst/>
            </a:prstGeom>
            <a:noFill/>
            <a:ln w="38100"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Cambria" pitchFamily="18" charset="0"/>
                </a:rPr>
                <a:t>Contrast Normalization on </a:t>
              </a:r>
              <a:r>
                <a:rPr lang="en-US" altLang="zh-CN" sz="1400" kern="0" dirty="0" smtClean="0">
                  <a:solidFill>
                    <a:srgbClr val="C00000"/>
                  </a:solidFill>
                  <a:latin typeface="Cambria" pitchFamily="18" charset="0"/>
                </a:rPr>
                <a:t>the whole image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772593" y="6381176"/>
            <a:ext cx="2736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[Bo, Ren, Fox;  NIPS 2011]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111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Orthogonal Matching Pursuit (OMP)</a:t>
            </a:r>
          </a:p>
        </p:txBody>
      </p:sp>
      <p:pic>
        <p:nvPicPr>
          <p:cNvPr id="20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487" y="5074920"/>
            <a:ext cx="914400" cy="93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liefengbo\Desktop\reconstruction\dictionar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696" y="884860"/>
            <a:ext cx="3788990" cy="378899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12096" y="1352490"/>
            <a:ext cx="431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itchFamily="18" charset="0"/>
              </a:rPr>
              <a:t>Match y to learned dictionary D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12095" y="2317690"/>
            <a:ext cx="3075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itchFamily="18" charset="0"/>
              </a:rPr>
              <a:t>Sparse reconstruction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12094" y="3816290"/>
            <a:ext cx="4200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itchFamily="18" charset="0"/>
              </a:rPr>
              <a:t>Greedy selection of </a:t>
            </a:r>
            <a:r>
              <a:rPr lang="en-US" sz="2400" dirty="0" err="1" smtClean="0">
                <a:latin typeface="Cambria" pitchFamily="18" charset="0"/>
              </a:rPr>
              <a:t>codewords</a:t>
            </a:r>
            <a:endParaRPr lang="en-US" sz="2400" dirty="0">
              <a:latin typeface="Cambria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701888"/>
              </p:ext>
            </p:extLst>
          </p:nvPr>
        </p:nvGraphicFramePr>
        <p:xfrm>
          <a:off x="4624796" y="2737077"/>
          <a:ext cx="3786188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6" name="Equation" r:id="rId6" imgW="1737000" imgH="292320" progId="">
                  <p:embed/>
                </p:oleObj>
              </mc:Choice>
              <mc:Fallback>
                <p:oleObj name="Equation" r:id="rId6" imgW="1737000" imgH="29232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4796" y="2737077"/>
                        <a:ext cx="3786188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31437" y="5074919"/>
            <a:ext cx="914400" cy="88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60887" y="5319817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  <a:sym typeface="Symbol"/>
              </a:rPr>
              <a:t>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43042" y="5341102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4.92</a:t>
            </a:r>
            <a:r>
              <a:rPr lang="en-US" dirty="0" smtClean="0">
                <a:latin typeface="Cambria" pitchFamily="18" charset="0"/>
                <a:sym typeface="Symbol"/>
              </a:rPr>
              <a:t>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23657" y="6381176"/>
            <a:ext cx="441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</a:t>
            </a:r>
            <a:r>
              <a:rPr lang="en-US" sz="18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Pati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et al 1993]  [Bo, Ren, Fox;  NIPS 2011]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29</a:t>
            </a:fld>
            <a:endParaRPr lang="en-US" sz="10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39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 smtClean="0">
                <a:sym typeface="Wingdings" pitchFamily="2" charset="2"/>
              </a:rPr>
              <a:t>Standard Approaches to 3D Recognition</a:t>
            </a:r>
            <a:endParaRPr lang="en-US" sz="3100" dirty="0" smtClean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3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774" y="942829"/>
            <a:ext cx="8429625" cy="5137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Cambria" pitchFamily="18" charset="0"/>
              </a:rPr>
              <a:t>Point Cloud Matching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Iterative Closest Point (ICP) and variants</a:t>
            </a:r>
          </a:p>
          <a:p>
            <a:pPr lvl="1"/>
            <a:r>
              <a:rPr lang="en-US" dirty="0" smtClean="0">
                <a:latin typeface="Cambria" pitchFamily="18" charset="0"/>
              </a:rPr>
              <a:t>		         [</a:t>
            </a:r>
            <a:r>
              <a:rPr lang="en-US" dirty="0" err="1" smtClean="0">
                <a:latin typeface="Cambria" pitchFamily="18" charset="0"/>
              </a:rPr>
              <a:t>Besl</a:t>
            </a:r>
            <a:r>
              <a:rPr lang="en-US" dirty="0" smtClean="0">
                <a:latin typeface="Cambria" pitchFamily="18" charset="0"/>
              </a:rPr>
              <a:t> 92; </a:t>
            </a:r>
            <a:r>
              <a:rPr lang="en-US" dirty="0" err="1" smtClean="0">
                <a:latin typeface="Cambria" pitchFamily="18" charset="0"/>
              </a:rPr>
              <a:t>Rusinkiewicz</a:t>
            </a:r>
            <a:r>
              <a:rPr lang="en-US" dirty="0" smtClean="0">
                <a:latin typeface="Cambria" pitchFamily="18" charset="0"/>
              </a:rPr>
              <a:t> 01]</a:t>
            </a:r>
          </a:p>
          <a:p>
            <a:pPr marL="342900" indent="-342900">
              <a:spcBef>
                <a:spcPts val="20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Cambria" pitchFamily="18" charset="0"/>
              </a:rPr>
              <a:t>3D Shape Descriptors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Spin Images [Johnson 99]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Spherical Harmonics Shape Descriptors [</a:t>
            </a:r>
            <a:r>
              <a:rPr lang="en-US" dirty="0" err="1" smtClean="0">
                <a:latin typeface="Cambria" pitchFamily="18" charset="0"/>
              </a:rPr>
              <a:t>Vranic</a:t>
            </a:r>
            <a:r>
              <a:rPr lang="en-US" dirty="0" smtClean="0">
                <a:latin typeface="Cambria" pitchFamily="18" charset="0"/>
              </a:rPr>
              <a:t> 01; </a:t>
            </a:r>
            <a:r>
              <a:rPr lang="en-US" dirty="0" err="1" smtClean="0">
                <a:latin typeface="Cambria" pitchFamily="18" charset="0"/>
              </a:rPr>
              <a:t>Kazhdan</a:t>
            </a:r>
            <a:r>
              <a:rPr lang="en-US" dirty="0" smtClean="0">
                <a:latin typeface="Cambria" pitchFamily="18" charset="0"/>
              </a:rPr>
              <a:t> 03]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Fast Point Feature Histograms [</a:t>
            </a:r>
            <a:r>
              <a:rPr lang="en-US" dirty="0" err="1" smtClean="0">
                <a:latin typeface="Cambria" pitchFamily="18" charset="0"/>
              </a:rPr>
              <a:t>Rusu</a:t>
            </a:r>
            <a:r>
              <a:rPr lang="en-US" dirty="0" smtClean="0">
                <a:latin typeface="Cambria" pitchFamily="18" charset="0"/>
              </a:rPr>
              <a:t> 08,09]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Heat Kernel Signatures [Sun 09; </a:t>
            </a:r>
            <a:r>
              <a:rPr lang="en-US" dirty="0" err="1" smtClean="0">
                <a:latin typeface="Cambria" pitchFamily="18" charset="0"/>
              </a:rPr>
              <a:t>Borenstein</a:t>
            </a:r>
            <a:r>
              <a:rPr lang="en-US" dirty="0" smtClean="0">
                <a:latin typeface="Cambria" pitchFamily="18" charset="0"/>
              </a:rPr>
              <a:t> 11]</a:t>
            </a:r>
          </a:p>
          <a:p>
            <a:pPr marL="342900" indent="-342900">
              <a:spcBef>
                <a:spcPts val="20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Cambria" pitchFamily="18" charset="0"/>
              </a:rPr>
              <a:t>Challenges for Existing Point Cloud-based Techniques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How to handle intra-class shape variations in category recognition?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How to handle partial shapes, in particular from a single viewpoint?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How to work with training data of partial shapes, without having to construct a single, complete 3D model?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928688"/>
            <a:ext cx="24098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688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Orthogonal Matching Pursuit (OMP)</a:t>
            </a:r>
            <a:endParaRPr lang="en-US" sz="3200" dirty="0" smtClean="0"/>
          </a:p>
        </p:txBody>
      </p:sp>
      <p:pic>
        <p:nvPicPr>
          <p:cNvPr id="14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487" y="5074920"/>
            <a:ext cx="914400" cy="93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1437" y="5074919"/>
            <a:ext cx="914400" cy="88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6830" y="5066607"/>
            <a:ext cx="914400" cy="94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860887" y="5319817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  <a:sym typeface="Symbol"/>
              </a:rPr>
              <a:t>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43042" y="5341102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4.30</a:t>
            </a:r>
            <a:r>
              <a:rPr lang="en-US" dirty="0" smtClean="0">
                <a:latin typeface="Cambria" pitchFamily="18" charset="0"/>
                <a:sym typeface="Symbol"/>
              </a:rPr>
              <a:t>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85677" y="5342018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+0.90</a:t>
            </a:r>
            <a:r>
              <a:rPr lang="en-US" dirty="0" smtClean="0">
                <a:latin typeface="Cambria" pitchFamily="18" charset="0"/>
                <a:sym typeface="Symbol"/>
              </a:rPr>
              <a:t>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23657" y="6381176"/>
            <a:ext cx="441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</a:t>
            </a:r>
            <a:r>
              <a:rPr lang="en-US" sz="18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Pati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et al 1993]  [Bo, Ren, Fox;  NIPS 2011]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30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17" name="Picture 2" descr="C:\Users\liefengbo\Desktop\reconstruction\dictionar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696" y="884860"/>
            <a:ext cx="3788990" cy="378899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612096" y="1352490"/>
            <a:ext cx="431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itchFamily="18" charset="0"/>
              </a:rPr>
              <a:t>Match y to learned dictionary D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12095" y="2317690"/>
            <a:ext cx="3075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itchFamily="18" charset="0"/>
              </a:rPr>
              <a:t>Sparse reconstruction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2094" y="3816290"/>
            <a:ext cx="4200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itchFamily="18" charset="0"/>
              </a:rPr>
              <a:t>Greedy selection of </a:t>
            </a:r>
            <a:r>
              <a:rPr lang="en-US" sz="2400" dirty="0" err="1" smtClean="0">
                <a:latin typeface="Cambria" pitchFamily="18" charset="0"/>
              </a:rPr>
              <a:t>codewords</a:t>
            </a:r>
            <a:endParaRPr lang="en-US" sz="2400" dirty="0">
              <a:latin typeface="Cambria" pitchFamily="18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017869"/>
              </p:ext>
            </p:extLst>
          </p:nvPr>
        </p:nvGraphicFramePr>
        <p:xfrm>
          <a:off x="4624796" y="2737077"/>
          <a:ext cx="3786188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1" name="Equation" r:id="rId8" imgW="1737000" imgH="292320" progId="">
                  <p:embed/>
                </p:oleObj>
              </mc:Choice>
              <mc:Fallback>
                <p:oleObj name="Equation" r:id="rId8" imgW="1737000" imgH="292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4796" y="2737077"/>
                        <a:ext cx="3786188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13516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Orthogonal Matching Pursuit (OMP)</a:t>
            </a:r>
            <a:endParaRPr lang="en-US" sz="3200" dirty="0" smtClean="0"/>
          </a:p>
        </p:txBody>
      </p:sp>
      <p:pic>
        <p:nvPicPr>
          <p:cNvPr id="14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487" y="5074920"/>
            <a:ext cx="914400" cy="93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1437" y="5074919"/>
            <a:ext cx="914400" cy="88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6830" y="5066607"/>
            <a:ext cx="914400" cy="94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4853" y="5074920"/>
            <a:ext cx="914400" cy="93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860887" y="5319817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itchFamily="18" charset="0"/>
                <a:sym typeface="Symbol"/>
              </a:rPr>
              <a:t>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43042" y="5341102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4.39</a:t>
            </a:r>
            <a:r>
              <a:rPr lang="en-US" dirty="0" smtClean="0">
                <a:latin typeface="Cambria" pitchFamily="18" charset="0"/>
                <a:sym typeface="Symbol"/>
              </a:rPr>
              <a:t>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85677" y="5342018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+0.80</a:t>
            </a:r>
            <a:r>
              <a:rPr lang="en-US" dirty="0" smtClean="0">
                <a:latin typeface="Cambria" pitchFamily="18" charset="0"/>
                <a:sym typeface="Symbol"/>
              </a:rPr>
              <a:t>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02117" y="5342018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itchFamily="18" charset="0"/>
              </a:rPr>
              <a:t>-</a:t>
            </a:r>
            <a:r>
              <a:rPr lang="en-US" dirty="0" smtClean="0">
                <a:latin typeface="Cambria" pitchFamily="18" charset="0"/>
              </a:rPr>
              <a:t>0.59</a:t>
            </a:r>
            <a:r>
              <a:rPr lang="en-US" dirty="0" smtClean="0">
                <a:latin typeface="Cambria" pitchFamily="18" charset="0"/>
                <a:sym typeface="Symbol"/>
              </a:rPr>
              <a:t>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23657" y="6381176"/>
            <a:ext cx="441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</a:t>
            </a:r>
            <a:r>
              <a:rPr lang="en-US" sz="18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Pati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et al 1993]  [Bo, Ren, Fox;  NIPS 2011]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31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18" name="Picture 2" descr="C:\Users\liefengbo\Desktop\reconstruction\dictionar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9696" y="884860"/>
            <a:ext cx="3788990" cy="378899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612096" y="1352490"/>
            <a:ext cx="431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itchFamily="18" charset="0"/>
              </a:rPr>
              <a:t>Match y to learned dictionary D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2095" y="2317690"/>
            <a:ext cx="3075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itchFamily="18" charset="0"/>
              </a:rPr>
              <a:t>Sparse reconstruction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12094" y="3816290"/>
            <a:ext cx="4200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itchFamily="18" charset="0"/>
              </a:rPr>
              <a:t>Greedy selection of </a:t>
            </a:r>
            <a:r>
              <a:rPr lang="en-US" sz="2400" dirty="0" err="1" smtClean="0">
                <a:latin typeface="Cambria" pitchFamily="18" charset="0"/>
              </a:rPr>
              <a:t>codewords</a:t>
            </a:r>
            <a:endParaRPr lang="en-US" sz="2400" dirty="0">
              <a:latin typeface="Cambria" pitchFamily="18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017869"/>
              </p:ext>
            </p:extLst>
          </p:nvPr>
        </p:nvGraphicFramePr>
        <p:xfrm>
          <a:off x="4624796" y="2737077"/>
          <a:ext cx="3786188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5" name="Equation" r:id="rId9" imgW="1737000" imgH="292320" progId="">
                  <p:embed/>
                </p:oleObj>
              </mc:Choice>
              <mc:Fallback>
                <p:oleObj name="Equation" r:id="rId9" imgW="1737000" imgH="292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4796" y="2737077"/>
                        <a:ext cx="3786188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13516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Orthogonal Matching Pursuit (OMP)</a:t>
            </a:r>
            <a:endParaRPr lang="en-US" sz="3200" dirty="0" smtClean="0"/>
          </a:p>
        </p:txBody>
      </p:sp>
      <p:pic>
        <p:nvPicPr>
          <p:cNvPr id="14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487" y="5074920"/>
            <a:ext cx="914400" cy="93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1437" y="5074919"/>
            <a:ext cx="914400" cy="88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6830" y="5066607"/>
            <a:ext cx="914400" cy="94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4853" y="5074920"/>
            <a:ext cx="914400" cy="93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78840" y="5074920"/>
            <a:ext cx="914400" cy="88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860887" y="5319817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itchFamily="18" charset="0"/>
                <a:sym typeface="Symbol"/>
              </a:rPr>
              <a:t>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43042" y="5341102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4.44</a:t>
            </a:r>
            <a:r>
              <a:rPr lang="en-US" dirty="0" smtClean="0">
                <a:latin typeface="Cambria" pitchFamily="18" charset="0"/>
                <a:sym typeface="Symbol"/>
              </a:rPr>
              <a:t>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85677" y="5342018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+0.81</a:t>
            </a:r>
            <a:r>
              <a:rPr lang="en-US" dirty="0" smtClean="0">
                <a:latin typeface="Cambria" pitchFamily="18" charset="0"/>
                <a:sym typeface="Symbol"/>
              </a:rPr>
              <a:t>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02117" y="5342018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itchFamily="18" charset="0"/>
              </a:rPr>
              <a:t>-</a:t>
            </a:r>
            <a:r>
              <a:rPr lang="en-US" dirty="0" smtClean="0">
                <a:latin typeface="Cambria" pitchFamily="18" charset="0"/>
              </a:rPr>
              <a:t>0.61</a:t>
            </a:r>
            <a:r>
              <a:rPr lang="en-US" dirty="0" smtClean="0">
                <a:latin typeface="Cambria" pitchFamily="18" charset="0"/>
                <a:sym typeface="Symbol"/>
              </a:rPr>
              <a:t>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50180" y="5342018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+0.38</a:t>
            </a:r>
            <a:r>
              <a:rPr lang="en-US" dirty="0" smtClean="0">
                <a:latin typeface="Cambria" pitchFamily="18" charset="0"/>
                <a:sym typeface="Symbol"/>
              </a:rPr>
              <a:t>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23657" y="6381176"/>
            <a:ext cx="441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</a:t>
            </a:r>
            <a:r>
              <a:rPr lang="en-US" sz="18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Pati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et al 1993]  [Bo, Ren, Fox;  NIPS 2011]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32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20" name="Picture 2" descr="C:\Users\liefengbo\Desktop\reconstruction\dictionary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9696" y="884860"/>
            <a:ext cx="3788990" cy="378899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4612096" y="1352490"/>
            <a:ext cx="431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itchFamily="18" charset="0"/>
              </a:rPr>
              <a:t>Match y to learned dictionary D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2095" y="2317690"/>
            <a:ext cx="3075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itchFamily="18" charset="0"/>
              </a:rPr>
              <a:t>Sparse reconstruction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12094" y="3816290"/>
            <a:ext cx="4200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mbria" pitchFamily="18" charset="0"/>
              </a:rPr>
              <a:t>Greedy selection of </a:t>
            </a:r>
            <a:r>
              <a:rPr lang="en-US" sz="2400" dirty="0" err="1" smtClean="0">
                <a:latin typeface="Cambria" pitchFamily="18" charset="0"/>
              </a:rPr>
              <a:t>codewords</a:t>
            </a:r>
            <a:endParaRPr lang="en-US" sz="2400" dirty="0">
              <a:latin typeface="Cambria" pitchFamily="18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017869"/>
              </p:ext>
            </p:extLst>
          </p:nvPr>
        </p:nvGraphicFramePr>
        <p:xfrm>
          <a:off x="4624796" y="2737077"/>
          <a:ext cx="3786188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0" name="Equation" r:id="rId10" imgW="1737000" imgH="292320" progId="">
                  <p:embed/>
                </p:oleObj>
              </mc:Choice>
              <mc:Fallback>
                <p:oleObj name="Equation" r:id="rId10" imgW="1737000" imgH="292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4796" y="2737077"/>
                        <a:ext cx="3786188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13516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Learned K-SVD Dictionaries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98793" y="6381176"/>
            <a:ext cx="588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</a:t>
            </a:r>
            <a:r>
              <a:rPr lang="en-US" sz="18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Aharon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et al 2006]  [Bo, Ren, Fox;  NIPS 2011, ISER 2012]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33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6" y="1001481"/>
            <a:ext cx="8935746" cy="431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738408" y="5332182"/>
            <a:ext cx="8458200" cy="457200"/>
          </a:xfrm>
          <a:prstGeom prst="rect">
            <a:avLst/>
          </a:prstGeom>
        </p:spPr>
        <p:txBody>
          <a:bodyPr vert="horz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ambria" panose="02040503050406030204" pitchFamily="18" charset="0"/>
              </a:rPr>
              <a:t>Grayscale 	       RGB 		       Depth             3D surface normal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204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Hierarchical Sparse Coding</a:t>
            </a:r>
          </a:p>
        </p:txBody>
      </p:sp>
      <p:sp>
        <p:nvSpPr>
          <p:cNvPr id="84" name="Text Box 1776"/>
          <p:cNvSpPr txBox="1">
            <a:spLocks noChangeArrowheads="1"/>
          </p:cNvSpPr>
          <p:nvPr/>
        </p:nvSpPr>
        <p:spPr bwMode="auto">
          <a:xfrm>
            <a:off x="-28576" y="5186130"/>
            <a:ext cx="8582025" cy="457200"/>
          </a:xfrm>
          <a:prstGeom prst="rect">
            <a:avLst/>
          </a:prstGeom>
          <a:solidFill>
            <a:srgbClr val="00FF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19805" tIns="99029" rIns="19805" bIns="9902"/>
          <a:lstStyle/>
          <a:p>
            <a:pPr marL="0" marR="0" lvl="0" indent="0" defTabSz="19843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              </a:t>
            </a:r>
            <a: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      Image                  </a:t>
            </a:r>
            <a:r>
              <a:rPr lang="en-US" altLang="zh-CN" sz="1800" kern="0" dirty="0" smtClean="0">
                <a:latin typeface="Cambria" pitchFamily="18" charset="0"/>
                <a:ea typeface="宋体" pitchFamily="2" charset="-122"/>
              </a:rPr>
              <a:t>                 </a:t>
            </a:r>
            <a: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Patch</a:t>
            </a:r>
            <a:r>
              <a:rPr kumimoji="0" lang="en-US" altLang="zh-CN" sz="18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 features</a:t>
            </a:r>
            <a: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         Image 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features</a:t>
            </a:r>
            <a:endParaRPr kumimoji="0" lang="en-US" altLang="zh-CN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itchFamily="18" charset="0"/>
              <a:ea typeface="宋体" pitchFamily="2" charset="-122"/>
            </a:endParaRPr>
          </a:p>
        </p:txBody>
      </p:sp>
      <p:pic>
        <p:nvPicPr>
          <p:cNvPr id="27" name="Picture 26" descr="Pictur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07" y="3376531"/>
            <a:ext cx="6481218" cy="1799158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 bwMode="auto">
          <a:xfrm>
            <a:off x="7096125" y="3909780"/>
            <a:ext cx="1704975" cy="81915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Recognition</a:t>
            </a:r>
          </a:p>
        </p:txBody>
      </p:sp>
      <p:cxnSp>
        <p:nvCxnSpPr>
          <p:cNvPr id="39" name="Straight Arrow Connector 38"/>
          <p:cNvCxnSpPr>
            <a:stCxn id="41" idx="2"/>
          </p:cNvCxnSpPr>
          <p:nvPr/>
        </p:nvCxnSpPr>
        <p:spPr bwMode="auto">
          <a:xfrm>
            <a:off x="5122235" y="2601455"/>
            <a:ext cx="159628" cy="1489282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3795543" y="1955124"/>
            <a:ext cx="2653383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mbria" pitchFamily="18" charset="0"/>
              </a:rPr>
              <a:t>Matching Pursuit Coding</a:t>
            </a:r>
          </a:p>
          <a:p>
            <a:pPr algn="ctr"/>
            <a:r>
              <a:rPr lang="en-US" sz="1800" dirty="0" smtClean="0">
                <a:latin typeface="Cambria" pitchFamily="18" charset="0"/>
              </a:rPr>
              <a:t>Spatial Pooling</a:t>
            </a:r>
            <a:endParaRPr lang="en-US" sz="1800" b="0" dirty="0">
              <a:latin typeface="Cambria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2075" y="1239776"/>
            <a:ext cx="2598894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mbria" pitchFamily="18" charset="0"/>
              </a:rPr>
              <a:t>Matching Pursuit Coding</a:t>
            </a:r>
          </a:p>
          <a:p>
            <a:pPr algn="ctr"/>
            <a:r>
              <a:rPr lang="en-US" sz="1800" b="0" dirty="0" smtClean="0">
                <a:latin typeface="Cambria" pitchFamily="18" charset="0"/>
              </a:rPr>
              <a:t>Spatial Pooling</a:t>
            </a:r>
          </a:p>
        </p:txBody>
      </p:sp>
      <p:pic>
        <p:nvPicPr>
          <p:cNvPr id="16" name="Picture 15" descr="scene_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3404955"/>
            <a:ext cx="2311400" cy="1733550"/>
          </a:xfrm>
          <a:prstGeom prst="rect">
            <a:avLst/>
          </a:prstGeom>
        </p:spPr>
      </p:pic>
      <p:pic>
        <p:nvPicPr>
          <p:cNvPr id="17" name="Picture 16" descr="scene_dept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81" y="3395430"/>
            <a:ext cx="2320535" cy="1743075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34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16393" y="6381176"/>
            <a:ext cx="2736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[Bo, Ren, Fox;  NIPS 2011]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cxnSp>
        <p:nvCxnSpPr>
          <p:cNvPr id="43" name="Straight Arrow Connector 42"/>
          <p:cNvCxnSpPr>
            <a:stCxn id="45" idx="2"/>
          </p:cNvCxnSpPr>
          <p:nvPr/>
        </p:nvCxnSpPr>
        <p:spPr bwMode="auto">
          <a:xfrm>
            <a:off x="2081522" y="1886107"/>
            <a:ext cx="842152" cy="2309422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6667080" y="2651730"/>
            <a:ext cx="175502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mbria" pitchFamily="18" charset="0"/>
              </a:rPr>
              <a:t>Linear SVM</a:t>
            </a:r>
            <a:endParaRPr lang="en-US" sz="1800" b="0" dirty="0">
              <a:latin typeface="Cambria" pitchFamily="18" charset="0"/>
            </a:endParaRPr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 bwMode="auto">
          <a:xfrm flipH="1">
            <a:off x="6448926" y="3021062"/>
            <a:ext cx="1095667" cy="106967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49389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  <a:r>
              <a:rPr lang="en-US" sz="3200" dirty="0">
                <a:solidFill>
                  <a:srgbClr val="00B050"/>
                </a:solidFill>
              </a:rPr>
              <a:t>G</a:t>
            </a:r>
            <a:r>
              <a:rPr lang="en-US" sz="3200" dirty="0">
                <a:solidFill>
                  <a:srgbClr val="0070C0"/>
                </a:solidFill>
              </a:rPr>
              <a:t>B</a:t>
            </a:r>
            <a:r>
              <a:rPr lang="en-US" sz="3200" dirty="0"/>
              <a:t>-</a:t>
            </a:r>
            <a:r>
              <a:rPr lang="en-US" sz="3200" dirty="0">
                <a:solidFill>
                  <a:schemeClr val="tx1"/>
                </a:solidFill>
              </a:rPr>
              <a:t>D</a:t>
            </a:r>
            <a:r>
              <a:rPr lang="en-US" sz="3200" dirty="0" smtClean="0"/>
              <a:t> Recognition: Standard Features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35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12" name="Picture 22" descr="http://seattle.intel-research.net/~xren/tmp/objec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44" y="1100021"/>
            <a:ext cx="6254622" cy="338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54000" y="4497272"/>
            <a:ext cx="604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303 objects from 51 categories, 250,000 RGB-D views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p:pic>
        <p:nvPicPr>
          <p:cNvPr id="14" name="Picture 13" descr="scen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675" y="1143000"/>
            <a:ext cx="2311400" cy="1733550"/>
          </a:xfrm>
          <a:prstGeom prst="rect">
            <a:avLst/>
          </a:prstGeom>
        </p:spPr>
      </p:pic>
      <p:pic>
        <p:nvPicPr>
          <p:cNvPr id="15" name="Picture 14" descr="scene_dept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081" y="2952750"/>
            <a:ext cx="2320535" cy="17430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48475" y="4752975"/>
            <a:ext cx="1988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Cluttered scenes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8877" y="4802373"/>
            <a:ext cx="5853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Cambria" pitchFamily="18" charset="0"/>
              </a:rPr>
              <a:t>http://www.cs.washington.edu/rgbd-dataset/</a:t>
            </a:r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152963678"/>
              </p:ext>
            </p:extLst>
          </p:nvPr>
        </p:nvGraphicFramePr>
        <p:xfrm>
          <a:off x="1622741" y="1642110"/>
          <a:ext cx="6067548" cy="3750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70636" y="5515568"/>
            <a:ext cx="7821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ambria" pitchFamily="18" charset="0"/>
              </a:rPr>
              <a:t>A standard benchmark for RGB-D recognition of everyday objects</a:t>
            </a:r>
            <a:endParaRPr lang="en-US" b="1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89468" y="6381176"/>
            <a:ext cx="314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[Lai, Bo, Ren, Fox;  ICRA 2011]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915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  <a:r>
              <a:rPr lang="en-US" sz="3200" dirty="0">
                <a:solidFill>
                  <a:srgbClr val="00B050"/>
                </a:solidFill>
              </a:rPr>
              <a:t>G</a:t>
            </a:r>
            <a:r>
              <a:rPr lang="en-US" sz="3200" dirty="0">
                <a:solidFill>
                  <a:srgbClr val="0070C0"/>
                </a:solidFill>
              </a:rPr>
              <a:t>B</a:t>
            </a:r>
            <a:r>
              <a:rPr lang="en-US" sz="3200" dirty="0"/>
              <a:t>-</a:t>
            </a:r>
            <a:r>
              <a:rPr lang="en-US" sz="3200" dirty="0">
                <a:solidFill>
                  <a:schemeClr val="tx1"/>
                </a:solidFill>
              </a:rPr>
              <a:t>D</a:t>
            </a:r>
            <a:r>
              <a:rPr lang="en-US" sz="3200" dirty="0" smtClean="0"/>
              <a:t> Recognition: Sparse Coding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36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12" name="Picture 22" descr="http://seattle.intel-research.net/~xren/tmp/object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44" y="1100021"/>
            <a:ext cx="6254622" cy="338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54000" y="4497272"/>
            <a:ext cx="604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303 objects from 51 categories, 250,000 RGB-D views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p:pic>
        <p:nvPicPr>
          <p:cNvPr id="14" name="Picture 13" descr="scene_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675" y="1143000"/>
            <a:ext cx="2311400" cy="1733550"/>
          </a:xfrm>
          <a:prstGeom prst="rect">
            <a:avLst/>
          </a:prstGeom>
        </p:spPr>
      </p:pic>
      <p:pic>
        <p:nvPicPr>
          <p:cNvPr id="15" name="Picture 14" descr="scene_dept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081" y="2952750"/>
            <a:ext cx="2320535" cy="17430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48475" y="4752975"/>
            <a:ext cx="1988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Cluttered scenes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8877" y="4802373"/>
            <a:ext cx="5853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Cambria" pitchFamily="18" charset="0"/>
              </a:rPr>
              <a:t>http://www.cs.washington.edu/rgbd-dataset/</a:t>
            </a:r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4113070825"/>
              </p:ext>
            </p:extLst>
          </p:nvPr>
        </p:nvGraphicFramePr>
        <p:xfrm>
          <a:off x="1622741" y="1642110"/>
          <a:ext cx="6067548" cy="3750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870636" y="5515568"/>
            <a:ext cx="7507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mbria" pitchFamily="18" charset="0"/>
              </a:rPr>
              <a:t>Both RGB-D and depth-only accuracies are vastly improved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08561" y="6381176"/>
            <a:ext cx="386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[Bo, Ren, Fox;  NIPS 2011, ISER 2012]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221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Multipath Hierarchical Matching Pursuit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37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08561" y="6381176"/>
            <a:ext cx="2801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[Bo, Ren, Fox;  CVPR 2013]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7" y="952500"/>
            <a:ext cx="4418083" cy="240496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795276"/>
              </p:ext>
            </p:extLst>
          </p:nvPr>
        </p:nvGraphicFramePr>
        <p:xfrm>
          <a:off x="2625699" y="3674963"/>
          <a:ext cx="5743602" cy="2507675"/>
        </p:xfrm>
        <a:graphic>
          <a:graphicData uri="http://schemas.openxmlformats.org/drawingml/2006/table">
            <a:tbl>
              <a:tblPr firstRow="1" bandRow="1"/>
              <a:tblGrid>
                <a:gridCol w="1459650"/>
                <a:gridCol w="1134305"/>
                <a:gridCol w="1282057"/>
                <a:gridCol w="933795"/>
                <a:gridCol w="933795"/>
              </a:tblGrid>
              <a:tr h="571055">
                <a:tc>
                  <a:txBody>
                    <a:bodyPr/>
                    <a:lstStyle>
                      <a:lvl1pPr marL="0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653077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1306155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959233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2612311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3265388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3918465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4571543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5224620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#Training Images</a:t>
                      </a:r>
                      <a:endParaRPr lang="en-US" altLang="zh-CN" sz="18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653077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1306155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959233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2612311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3265388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3918465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4571543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5224620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kumimoji="0" lang="en-US" altLang="zh-CN" sz="18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15</a:t>
                      </a:r>
                      <a:endParaRPr kumimoji="0" lang="en-US" altLang="zh-CN" sz="1800" b="1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653077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1306155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959233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2612311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3265388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3918465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4571543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5224620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653077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1306155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959233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2612311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3265388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3918465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4571543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5224620" algn="l" defTabSz="1306155" rtl="0" eaLnBrk="1" latinLnBrk="0" hangingPunct="1">
                        <a:defRPr sz="26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2770">
                <a:tc>
                  <a:txBody>
                    <a:bodyPr/>
                    <a:lstStyle>
                      <a:lvl1pPr marL="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653077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130615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95923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2612311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3265388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391846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457154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522462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Local NBB [1]</a:t>
                      </a:r>
                      <a:endParaRPr lang="en-US" altLang="zh-CN" sz="18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653077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130615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95923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2612311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3265388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391846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457154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522462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33.5</a:t>
                      </a:r>
                      <a:endParaRPr kumimoji="0" lang="en-US" altLang="zh-CN" sz="1800" b="0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653077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130615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95923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2612311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3265388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391846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457154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522462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40.1</a:t>
                      </a: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653077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130615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95923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2612311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3265388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391846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457154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522462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2770">
                <a:tc>
                  <a:txBody>
                    <a:bodyPr/>
                    <a:lstStyle>
                      <a:lvl1pPr marL="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653077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130615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95923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2612311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3265388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391846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457154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522462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LLC [2]</a:t>
                      </a:r>
                      <a:endParaRPr lang="en-US" altLang="zh-CN" sz="18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653077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130615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95923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2612311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3265388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391846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457154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522462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34.4</a:t>
                      </a:r>
                      <a:endParaRPr kumimoji="0" lang="en-US" altLang="zh-CN" sz="1800" b="0" kern="1200" dirty="0" smtClean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653077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130615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95923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2612311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3265388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391846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457154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522462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41.2</a:t>
                      </a:r>
                      <a:endParaRPr kumimoji="0" lang="zh-CN" altLang="en-US" sz="1800" b="0" kern="1200" dirty="0" smtClean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45.3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653077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130615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95923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2612311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3265388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391846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457154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522462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47.7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2770">
                <a:tc>
                  <a:txBody>
                    <a:bodyPr/>
                    <a:lstStyle/>
                    <a:p>
                      <a:pPr marL="0" marR="0" indent="0" algn="ctr" defTabSz="13061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CRBM [3]</a:t>
                      </a:r>
                      <a:endParaRPr lang="en-US" altLang="zh-CN" sz="18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35.1</a:t>
                      </a: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42.1</a:t>
                      </a:r>
                      <a:endParaRPr kumimoji="0" lang="zh-CN" altLang="en-US" sz="1800" b="0" kern="1200" dirty="0" smtClean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45.7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47.9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2770">
                <a:tc>
                  <a:txBody>
                    <a:bodyPr/>
                    <a:lstStyle>
                      <a:lvl1pPr marL="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653077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130615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95923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2612311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3265388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391846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457154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522462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LASERC [4]</a:t>
                      </a:r>
                      <a:endParaRPr kumimoji="0" lang="en-US" altLang="zh-CN" sz="1800" b="0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653077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130615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95923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2612311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3265388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391846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457154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522462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35.2</a:t>
                      </a:r>
                      <a:endParaRPr kumimoji="0" lang="en-US" altLang="zh-CN" sz="1800" b="0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653077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130615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95923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2612311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3265388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391846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457154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522462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43.6</a:t>
                      </a: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653077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130615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95923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2612311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3265388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3918465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4571543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5224620" algn="l" defTabSz="1306155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-</a:t>
                      </a:r>
                      <a:endParaRPr kumimoji="0" lang="en-US" altLang="zh-CN" sz="1800" b="1" kern="1200" dirty="0" smtClean="0">
                        <a:solidFill>
                          <a:srgbClr val="FFFF00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2770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LP-beta</a:t>
                      </a:r>
                      <a:r>
                        <a:rPr kumimoji="0" lang="en-US" altLang="zh-CN" sz="1800" b="0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[5]</a:t>
                      </a:r>
                      <a:endParaRPr kumimoji="0" lang="en-US" altLang="zh-CN" sz="1800" b="0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-</a:t>
                      </a:r>
                      <a:endParaRPr kumimoji="0" lang="en-US" altLang="zh-CN" sz="1800" b="0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45.8</a:t>
                      </a: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-</a:t>
                      </a:r>
                      <a:endParaRPr kumimoji="0" lang="en-US" altLang="zh-CN" sz="1800" b="1" kern="1200" dirty="0" smtClean="0">
                        <a:solidFill>
                          <a:srgbClr val="FFFF00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2770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1800" b="1" kern="1200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Our Work</a:t>
                      </a:r>
                      <a:endParaRPr kumimoji="0" lang="en-US" altLang="zh-CN" sz="1800" b="1" kern="1200" dirty="0">
                        <a:solidFill>
                          <a:srgbClr val="FF0000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800" b="1" kern="1200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41.1</a:t>
                      </a:r>
                      <a:endParaRPr kumimoji="0" lang="en-US" altLang="zh-CN" sz="1800" b="1" kern="1200" dirty="0">
                        <a:solidFill>
                          <a:srgbClr val="FF0000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kern="1200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48.7</a:t>
                      </a: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kern="1200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52.8</a:t>
                      </a: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kern="1200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56.2</a:t>
                      </a: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15586" y="1612900"/>
            <a:ext cx="3944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Intuition: capturing distinctive structures at various scales under various amounts of invariance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661" y="3981510"/>
            <a:ext cx="184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ambria" pitchFamily="18" charset="0"/>
              </a:rPr>
              <a:t>Caltech-256:</a:t>
            </a:r>
            <a:endParaRPr lang="en-US" b="1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03143" y="4181565"/>
            <a:ext cx="43649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[1] S. McCann and</a:t>
            </a:r>
            <a:r>
              <a:rPr kumimoji="0" lang="en-US" altLang="zh-CN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 D. Lowe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, CVPR 12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[2] </a:t>
            </a:r>
            <a:r>
              <a:rPr lang="en-US" altLang="zh-CN" sz="2000" kern="0" dirty="0" smtClean="0">
                <a:latin typeface="Cambria" pitchFamily="18" charset="0"/>
              </a:rPr>
              <a:t>J. Wang et al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, CVPR 10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[3]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K Sohn et al, ICCV 11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kern="0" dirty="0" smtClean="0">
                <a:latin typeface="Cambria" pitchFamily="18" charset="0"/>
              </a:rPr>
              <a:t>[4] K. Nguyen et al, ECCV 12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[5]</a:t>
            </a:r>
            <a:r>
              <a:rPr kumimoji="0" lang="en-US" altLang="zh-CN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 P. </a:t>
            </a:r>
            <a:r>
              <a:rPr kumimoji="0" lang="en-US" altLang="zh-CN" sz="20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Gehler</a:t>
            </a:r>
            <a:r>
              <a:rPr lang="en-US" altLang="zh-CN" sz="2000" kern="0" dirty="0">
                <a:latin typeface="Cambria" pitchFamily="18" charset="0"/>
              </a:rPr>
              <a:t> </a:t>
            </a:r>
            <a:r>
              <a:rPr lang="en-US" altLang="zh-CN" sz="2000" kern="0" dirty="0" smtClean="0">
                <a:latin typeface="Cambria" pitchFamily="18" charset="0"/>
              </a:rPr>
              <a:t>and S. </a:t>
            </a:r>
            <a:r>
              <a:rPr lang="en-US" altLang="zh-CN" sz="2000" kern="0" dirty="0" err="1" smtClean="0">
                <a:latin typeface="Cambria" pitchFamily="18" charset="0"/>
              </a:rPr>
              <a:t>Nowozin</a:t>
            </a:r>
            <a:r>
              <a:rPr lang="en-US" altLang="zh-CN" sz="2000" kern="0" dirty="0" smtClean="0">
                <a:latin typeface="Cambria" pitchFamily="18" charset="0"/>
              </a:rPr>
              <a:t>, ICCV 09</a:t>
            </a:r>
            <a:endParaRPr kumimoji="0" lang="en-US" altLang="zh-CN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079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Two Families of Local </a:t>
            </a:r>
            <a:r>
              <a:rPr lang="en-US" sz="2800" dirty="0">
                <a:solidFill>
                  <a:srgbClr val="FF0000"/>
                </a:solidFill>
              </a:rPr>
              <a:t>R</a:t>
            </a:r>
            <a:r>
              <a:rPr lang="en-US" sz="2800" dirty="0">
                <a:solidFill>
                  <a:srgbClr val="00B050"/>
                </a:solidFill>
              </a:rPr>
              <a:t>G</a:t>
            </a:r>
            <a:r>
              <a:rPr lang="en-US" sz="2800" dirty="0">
                <a:solidFill>
                  <a:srgbClr val="0070C0"/>
                </a:solidFill>
              </a:rPr>
              <a:t>B</a:t>
            </a:r>
            <a:r>
              <a:rPr lang="en-US" sz="2800" dirty="0"/>
              <a:t>-</a:t>
            </a:r>
            <a:r>
              <a:rPr lang="en-US" sz="2800" dirty="0">
                <a:solidFill>
                  <a:schemeClr val="tx1"/>
                </a:solidFill>
              </a:rPr>
              <a:t>D </a:t>
            </a:r>
            <a:r>
              <a:rPr lang="en-US" sz="2800" dirty="0" smtClean="0"/>
              <a:t>Features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38</a:t>
            </a:fld>
            <a:endParaRPr lang="en-US" sz="1000" dirty="0">
              <a:latin typeface="Cambria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89563" y="1052538"/>
            <a:ext cx="2928275" cy="5144389"/>
            <a:chOff x="789563" y="1052538"/>
            <a:chExt cx="2928275" cy="5144389"/>
          </a:xfrm>
        </p:grpSpPr>
        <p:sp>
          <p:nvSpPr>
            <p:cNvPr id="5" name="TextBox 4"/>
            <p:cNvSpPr txBox="1"/>
            <p:nvPr/>
          </p:nvSpPr>
          <p:spPr>
            <a:xfrm>
              <a:off x="856029" y="1052538"/>
              <a:ext cx="28618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70C0"/>
                  </a:solidFill>
                  <a:latin typeface="Cambria" pitchFamily="18" charset="0"/>
                </a:rPr>
                <a:t>Kernel Descriptors</a:t>
              </a:r>
              <a:endParaRPr lang="en-US" sz="2400" b="1" dirty="0">
                <a:solidFill>
                  <a:srgbClr val="0070C0"/>
                </a:solidFill>
                <a:latin typeface="Cambria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901749" y="1784427"/>
              <a:ext cx="2654894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mbria" pitchFamily="18" charset="0"/>
                </a:rPr>
                <a:t>Pixel “attributes”:</a:t>
              </a:r>
            </a:p>
            <a:p>
              <a:r>
                <a:rPr lang="en-US" dirty="0" smtClean="0">
                  <a:latin typeface="Cambria" pitchFamily="18" charset="0"/>
                </a:rPr>
                <a:t>gradient, color, normal</a:t>
              </a:r>
              <a:endParaRPr lang="en-US" dirty="0">
                <a:latin typeface="Cambria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9563" y="3092417"/>
              <a:ext cx="283116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mbria" pitchFamily="18" charset="0"/>
                </a:rPr>
                <a:t>Patch-2-Patch Similarity</a:t>
              </a:r>
              <a:endParaRPr lang="en-US" dirty="0">
                <a:latin typeface="Cambria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7762" y="4086887"/>
              <a:ext cx="2501454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mbria" pitchFamily="18" charset="0"/>
                </a:rPr>
                <a:t>KPCA Approximation</a:t>
              </a:r>
              <a:endParaRPr lang="en-US" dirty="0">
                <a:latin typeface="Cambria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51349" y="5096537"/>
              <a:ext cx="275428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mbria" pitchFamily="18" charset="0"/>
                </a:rPr>
                <a:t>Single-Patch Descriptor</a:t>
              </a:r>
              <a:endParaRPr lang="en-US" dirty="0">
                <a:latin typeface="Cambria" pitchFamily="18" charset="0"/>
              </a:endParaRPr>
            </a:p>
          </p:txBody>
        </p:sp>
        <p:sp>
          <p:nvSpPr>
            <p:cNvPr id="3" name="Down Arrow 2"/>
            <p:cNvSpPr/>
            <p:nvPr/>
          </p:nvSpPr>
          <p:spPr bwMode="auto">
            <a:xfrm>
              <a:off x="2017136" y="2492313"/>
              <a:ext cx="502920" cy="622964"/>
            </a:xfrm>
            <a:prstGeom prst="downArrow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5425" marR="0" indent="-225425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" name="Down Arrow 15"/>
            <p:cNvSpPr/>
            <p:nvPr/>
          </p:nvSpPr>
          <p:spPr bwMode="auto">
            <a:xfrm>
              <a:off x="2017136" y="3487255"/>
              <a:ext cx="502920" cy="622964"/>
            </a:xfrm>
            <a:prstGeom prst="downArrow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5425" marR="0" indent="-225425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" name="Down Arrow 16"/>
            <p:cNvSpPr/>
            <p:nvPr/>
          </p:nvSpPr>
          <p:spPr bwMode="auto">
            <a:xfrm>
              <a:off x="2012613" y="4486997"/>
              <a:ext cx="502920" cy="622964"/>
            </a:xfrm>
            <a:prstGeom prst="downArrow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5425" marR="0" indent="-225425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5159" y="5827595"/>
              <a:ext cx="2837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ambria" panose="02040503050406030204" pitchFamily="18" charset="0"/>
                </a:rPr>
                <a:t>[NIPS10; CVPR11; IROS11]</a:t>
              </a:r>
              <a:endParaRPr lang="en-US" sz="18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10512" y="1052538"/>
            <a:ext cx="4447809" cy="5144389"/>
            <a:chOff x="4410512" y="1052538"/>
            <a:chExt cx="4447809" cy="5144389"/>
          </a:xfrm>
        </p:grpSpPr>
        <p:sp>
          <p:nvSpPr>
            <p:cNvPr id="6" name="TextBox 5"/>
            <p:cNvSpPr txBox="1"/>
            <p:nvPr/>
          </p:nvSpPr>
          <p:spPr>
            <a:xfrm>
              <a:off x="4433263" y="1052538"/>
              <a:ext cx="44250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70C0"/>
                  </a:solidFill>
                  <a:latin typeface="Cambria" pitchFamily="18" charset="0"/>
                </a:rPr>
                <a:t>Hierarchical Matching Pursuit</a:t>
              </a:r>
              <a:endParaRPr lang="en-US" sz="2400" b="1" dirty="0">
                <a:solidFill>
                  <a:srgbClr val="0070C0"/>
                </a:solidFill>
                <a:latin typeface="Cambria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8084" y="1883723"/>
              <a:ext cx="2554674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mbria" pitchFamily="18" charset="0"/>
                </a:rPr>
                <a:t>Collections of Patches</a:t>
              </a:r>
              <a:endParaRPr lang="en-US" dirty="0">
                <a:latin typeface="Cambria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94024" y="3032553"/>
              <a:ext cx="3882794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mbria" pitchFamily="18" charset="0"/>
                </a:rPr>
                <a:t>Unsupervised Codebook Learning</a:t>
              </a:r>
              <a:endParaRPr lang="en-US" dirty="0">
                <a:latin typeface="Cambria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68211" y="4032295"/>
              <a:ext cx="373442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mbria" pitchFamily="18" charset="0"/>
                </a:rPr>
                <a:t>Efficient Sparse Coding (Greedy)</a:t>
              </a:r>
              <a:endParaRPr lang="en-US" dirty="0">
                <a:latin typeface="Cambria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10512" y="5054579"/>
              <a:ext cx="4249818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mbria" pitchFamily="18" charset="0"/>
                </a:rPr>
                <a:t>Spatial Pooling &amp; Hierarchical Coding</a:t>
              </a:r>
              <a:endParaRPr lang="en-US" dirty="0">
                <a:latin typeface="Cambria" pitchFamily="18" charset="0"/>
              </a:endParaRPr>
            </a:p>
          </p:txBody>
        </p:sp>
        <p:sp>
          <p:nvSpPr>
            <p:cNvPr id="18" name="Down Arrow 17"/>
            <p:cNvSpPr/>
            <p:nvPr/>
          </p:nvSpPr>
          <p:spPr bwMode="auto">
            <a:xfrm>
              <a:off x="6358890" y="2283833"/>
              <a:ext cx="502920" cy="776852"/>
            </a:xfrm>
            <a:prstGeom prst="downArrow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5425" marR="0" indent="-225425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Down Arrow 18"/>
            <p:cNvSpPr/>
            <p:nvPr/>
          </p:nvSpPr>
          <p:spPr bwMode="auto">
            <a:xfrm>
              <a:off x="6358890" y="3432663"/>
              <a:ext cx="502920" cy="622964"/>
            </a:xfrm>
            <a:prstGeom prst="downArrow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5425" marR="0" indent="-225425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0" name="Down Arrow 19"/>
            <p:cNvSpPr/>
            <p:nvPr/>
          </p:nvSpPr>
          <p:spPr bwMode="auto">
            <a:xfrm>
              <a:off x="6358890" y="4432405"/>
              <a:ext cx="502920" cy="622964"/>
            </a:xfrm>
            <a:prstGeom prst="downArrow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5425" marR="0" indent="-225425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27360" y="5827595"/>
              <a:ext cx="3685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ambria" panose="02040503050406030204" pitchFamily="18" charset="0"/>
                </a:rPr>
                <a:t>[NIPS11; ISER12; CVPR13; ICRA14]</a:t>
              </a:r>
              <a:endParaRPr lang="en-US" sz="18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2599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Related Works on RGB-D Recognition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39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2137144"/>
            <a:ext cx="5578014" cy="373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4620" y="1016603"/>
            <a:ext cx="78269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A Learned Feature Descriptor for Object Recognition in RGB-D Data</a:t>
            </a:r>
          </a:p>
          <a:p>
            <a:r>
              <a:rPr lang="en-US" dirty="0">
                <a:latin typeface="Cambria" panose="02040503050406030204" pitchFamily="18" charset="0"/>
              </a:rPr>
              <a:t>M. Blum, J. T. </a:t>
            </a:r>
            <a:r>
              <a:rPr lang="en-US" dirty="0" err="1">
                <a:latin typeface="Cambria" panose="02040503050406030204" pitchFamily="18" charset="0"/>
              </a:rPr>
              <a:t>Springenberg</a:t>
            </a:r>
            <a:r>
              <a:rPr lang="en-US" dirty="0">
                <a:latin typeface="Cambria" panose="02040503050406030204" pitchFamily="18" charset="0"/>
              </a:rPr>
              <a:t>, J. </a:t>
            </a:r>
            <a:r>
              <a:rPr lang="en-US" dirty="0" err="1">
                <a:latin typeface="Cambria" panose="02040503050406030204" pitchFamily="18" charset="0"/>
              </a:rPr>
              <a:t>Wülfing</a:t>
            </a:r>
            <a:r>
              <a:rPr lang="en-US" dirty="0">
                <a:latin typeface="Cambria" panose="02040503050406030204" pitchFamily="18" charset="0"/>
              </a:rPr>
              <a:t> and M. </a:t>
            </a:r>
            <a:r>
              <a:rPr lang="en-US" dirty="0" err="1">
                <a:latin typeface="Cambria" panose="02040503050406030204" pitchFamily="18" charset="0"/>
              </a:rPr>
              <a:t>Riedmiller</a:t>
            </a:r>
            <a:r>
              <a:rPr lang="en-US" dirty="0">
                <a:latin typeface="Cambria" panose="02040503050406030204" pitchFamily="18" charset="0"/>
              </a:rPr>
              <a:t>. ICRA 2012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69744" y="2956728"/>
            <a:ext cx="31514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anose="02040503050406030204" pitchFamily="18" charset="0"/>
              </a:rPr>
              <a:t>Sparse locations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anose="02040503050406030204" pitchFamily="18" charset="0"/>
              </a:rPr>
              <a:t>Convolutional k-means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28274" y="4501200"/>
            <a:ext cx="31514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Category: 86.4%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Instance: 90.4%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81357" y="4501200"/>
            <a:ext cx="18384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HMP 87.5%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HMP 92.8%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077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 smtClean="0">
                <a:sym typeface="Wingdings" pitchFamily="2" charset="2"/>
              </a:rPr>
              <a:t>Standard Approaches to </a:t>
            </a:r>
            <a:r>
              <a:rPr lang="en-US" sz="3100" dirty="0" smtClean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en-US" sz="3100" dirty="0" smtClean="0">
                <a:solidFill>
                  <a:srgbClr val="00B050"/>
                </a:solidFill>
                <a:sym typeface="Wingdings" pitchFamily="2" charset="2"/>
              </a:rPr>
              <a:t>G</a:t>
            </a:r>
            <a:r>
              <a:rPr lang="en-US" sz="3100" dirty="0" smtClean="0">
                <a:solidFill>
                  <a:srgbClr val="0070C0"/>
                </a:solidFill>
                <a:sym typeface="Wingdings" pitchFamily="2" charset="2"/>
              </a:rPr>
              <a:t>B</a:t>
            </a:r>
            <a:r>
              <a:rPr lang="en-US" sz="3100" dirty="0" smtClean="0">
                <a:sym typeface="Wingdings" pitchFamily="2" charset="2"/>
              </a:rPr>
              <a:t> Recognition</a:t>
            </a:r>
            <a:endParaRPr lang="en-US" sz="3100" dirty="0" smtClean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4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774" y="999979"/>
            <a:ext cx="8524875" cy="498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Cambria" pitchFamily="18" charset="0"/>
              </a:rPr>
              <a:t>Feature Matching for Instance Recognition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SIFT [Lowe 04] + RANSAC + Bag-of-Words</a:t>
            </a:r>
          </a:p>
          <a:p>
            <a:pPr marL="342900" indent="-342900">
              <a:spcBef>
                <a:spcPts val="30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Cambria" pitchFamily="18" charset="0"/>
              </a:rPr>
              <a:t>Dense Features and Pooling for Category Recognition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Dense local features: SIFT, HOG, KDES, …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Nonlinear coding: Bag-of-Words, </a:t>
            </a:r>
            <a:r>
              <a:rPr lang="en-US" dirty="0">
                <a:latin typeface="Cambria" pitchFamily="18" charset="0"/>
              </a:rPr>
              <a:t>S</a:t>
            </a:r>
            <a:r>
              <a:rPr lang="en-US" dirty="0" smtClean="0">
                <a:latin typeface="Cambria" pitchFamily="18" charset="0"/>
              </a:rPr>
              <a:t>parse Coding, Neural Network, …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Spatial Pyramid Pooling + SVM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b="1" dirty="0" smtClean="0">
                <a:latin typeface="Cambria" pitchFamily="18" charset="0"/>
              </a:rPr>
              <a:t>Deep Learning</a:t>
            </a:r>
          </a:p>
          <a:p>
            <a:pPr marL="342900" indent="-342900">
              <a:spcBef>
                <a:spcPts val="20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Cambria" pitchFamily="18" charset="0"/>
              </a:rPr>
              <a:t>Challenges </a:t>
            </a:r>
            <a:r>
              <a:rPr lang="en-US" sz="2400" dirty="0">
                <a:latin typeface="Cambria" pitchFamily="18" charset="0"/>
              </a:rPr>
              <a:t>for Existing </a:t>
            </a:r>
            <a:r>
              <a:rPr lang="en-US" sz="2400" dirty="0" smtClean="0">
                <a:latin typeface="Cambria" pitchFamily="18" charset="0"/>
              </a:rPr>
              <a:t>Image Classification Techniques</a:t>
            </a:r>
            <a:endParaRPr lang="en-US" sz="2400" dirty="0">
              <a:latin typeface="Cambria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How to design or learn </a:t>
            </a:r>
            <a:r>
              <a:rPr lang="en-US" b="1" dirty="0" smtClean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b="1" dirty="0" smtClean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b="1" dirty="0" smtClean="0">
                <a:solidFill>
                  <a:srgbClr val="0070C0"/>
                </a:solidFill>
                <a:latin typeface="Cambria" pitchFamily="18" charset="0"/>
              </a:rPr>
              <a:t>B</a:t>
            </a:r>
            <a:r>
              <a:rPr lang="en-US" b="1" dirty="0" smtClean="0">
                <a:latin typeface="Cambria" pitchFamily="18" charset="0"/>
              </a:rPr>
              <a:t>-D</a:t>
            </a:r>
            <a:r>
              <a:rPr lang="en-US" dirty="0" smtClean="0">
                <a:latin typeface="Cambria" pitchFamily="18" charset="0"/>
              </a:rPr>
              <a:t> local features?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How </a:t>
            </a:r>
            <a:r>
              <a:rPr lang="en-US" dirty="0">
                <a:latin typeface="Cambria" pitchFamily="18" charset="0"/>
              </a:rPr>
              <a:t>to </a:t>
            </a:r>
            <a:r>
              <a:rPr lang="en-US" dirty="0" smtClean="0">
                <a:latin typeface="Cambria" pitchFamily="18" charset="0"/>
              </a:rPr>
              <a:t>integrate information from multiple frames/viewpoints?</a:t>
            </a:r>
            <a:endParaRPr lang="en-US" dirty="0">
              <a:latin typeface="Cambria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>
                <a:latin typeface="Cambria" pitchFamily="18" charset="0"/>
              </a:rPr>
              <a:t>How to </a:t>
            </a:r>
            <a:r>
              <a:rPr lang="en-US" dirty="0" smtClean="0">
                <a:latin typeface="Cambria" pitchFamily="18" charset="0"/>
              </a:rPr>
              <a:t>utilize </a:t>
            </a:r>
            <a:r>
              <a:rPr lang="en-US" b="1" dirty="0" smtClean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b="1" dirty="0" smtClean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b="1" dirty="0" smtClean="0">
                <a:solidFill>
                  <a:srgbClr val="0066FF"/>
                </a:solidFill>
                <a:latin typeface="Cambria" pitchFamily="18" charset="0"/>
              </a:rPr>
              <a:t>B</a:t>
            </a:r>
            <a:r>
              <a:rPr lang="en-US" b="1" dirty="0" smtClean="0">
                <a:latin typeface="Cambria" pitchFamily="18" charset="0"/>
              </a:rPr>
              <a:t>-D</a:t>
            </a:r>
            <a:r>
              <a:rPr lang="en-US" dirty="0" smtClean="0">
                <a:latin typeface="Cambria" pitchFamily="18" charset="0"/>
              </a:rPr>
              <a:t> data better than simply adding RGB and D?</a:t>
            </a:r>
            <a:endParaRPr lang="en-US" dirty="0">
              <a:latin typeface="Cambria" pitchFamily="18" charset="0"/>
            </a:endParaRPr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en-US" dirty="0" smtClean="0">
              <a:latin typeface="Cambria" pitchFamily="18" charset="0"/>
            </a:endParaRPr>
          </a:p>
        </p:txBody>
      </p:sp>
      <p:pic>
        <p:nvPicPr>
          <p:cNvPr id="26629" name="Picture 5" descr="https://encrypted-tbn1.gstatic.com/images?q=tbn:ANd9GcQnAahlJ6rCkLQQvs-WqApvEaemhHLx2-aA7h3UpX3vur16zq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99" y="999979"/>
            <a:ext cx="2320925" cy="88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638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Related Works on RGB-D Recognition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40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4620" y="1016603"/>
            <a:ext cx="86545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Convolutional-Recursive Deep Learning for 3D Object Classification, </a:t>
            </a:r>
            <a:endParaRPr lang="en-US" dirty="0" smtClean="0">
              <a:latin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</a:rPr>
              <a:t>R. </a:t>
            </a:r>
            <a:r>
              <a:rPr lang="en-US" dirty="0" err="1" smtClean="0">
                <a:latin typeface="Cambria" panose="02040503050406030204" pitchFamily="18" charset="0"/>
              </a:rPr>
              <a:t>Socher</a:t>
            </a:r>
            <a:r>
              <a:rPr lang="en-US" dirty="0">
                <a:latin typeface="Cambria" panose="02040503050406030204" pitchFamily="18" charset="0"/>
              </a:rPr>
              <a:t>, </a:t>
            </a:r>
            <a:r>
              <a:rPr lang="en-US" dirty="0" smtClean="0">
                <a:latin typeface="Cambria" panose="02040503050406030204" pitchFamily="18" charset="0"/>
              </a:rPr>
              <a:t>B. </a:t>
            </a:r>
            <a:r>
              <a:rPr lang="en-US" dirty="0" err="1" smtClean="0">
                <a:latin typeface="Cambria" panose="02040503050406030204" pitchFamily="18" charset="0"/>
              </a:rPr>
              <a:t>Huval</a:t>
            </a:r>
            <a:r>
              <a:rPr lang="en-US" dirty="0">
                <a:latin typeface="Cambria" panose="02040503050406030204" pitchFamily="18" charset="0"/>
              </a:rPr>
              <a:t>, </a:t>
            </a:r>
            <a:r>
              <a:rPr lang="en-US" dirty="0" smtClean="0">
                <a:latin typeface="Cambria" panose="02040503050406030204" pitchFamily="18" charset="0"/>
              </a:rPr>
              <a:t>B. </a:t>
            </a:r>
            <a:r>
              <a:rPr lang="en-US" dirty="0" err="1" smtClean="0">
                <a:latin typeface="Cambria" panose="02040503050406030204" pitchFamily="18" charset="0"/>
              </a:rPr>
              <a:t>Bhat</a:t>
            </a:r>
            <a:r>
              <a:rPr lang="en-US" dirty="0">
                <a:latin typeface="Cambria" panose="02040503050406030204" pitchFamily="18" charset="0"/>
              </a:rPr>
              <a:t>, </a:t>
            </a:r>
            <a:r>
              <a:rPr lang="en-US" dirty="0" smtClean="0">
                <a:latin typeface="Cambria" panose="02040503050406030204" pitchFamily="18" charset="0"/>
              </a:rPr>
              <a:t>C. Manning </a:t>
            </a:r>
            <a:r>
              <a:rPr lang="en-US" dirty="0">
                <a:latin typeface="Cambria" panose="02040503050406030204" pitchFamily="18" charset="0"/>
              </a:rPr>
              <a:t>and </a:t>
            </a:r>
            <a:r>
              <a:rPr lang="en-US" dirty="0" smtClean="0">
                <a:latin typeface="Cambria" panose="02040503050406030204" pitchFamily="18" charset="0"/>
              </a:rPr>
              <a:t>A. Ng; NIPS 2012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6400"/>
            <a:ext cx="9131280" cy="292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10455" y="5023620"/>
            <a:ext cx="31514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anose="02040503050406030204" pitchFamily="18" charset="0"/>
              </a:rPr>
              <a:t>Combine CNN and RNN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anose="02040503050406030204" pitchFamily="18" charset="0"/>
              </a:rPr>
              <a:t>Fast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10454" y="5731506"/>
            <a:ext cx="45903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Category: 86.8%      HMP 87.5%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95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ambria" pitchFamily="18" charset="0"/>
              </a:rPr>
              <a:t>RGB-D Recognition for Interaction</a:t>
            </a:r>
            <a:endParaRPr lang="en-US" sz="3200" dirty="0">
              <a:latin typeface="Cambria" pitchFamily="18" charset="0"/>
            </a:endParaRPr>
          </a:p>
        </p:txBody>
      </p:sp>
      <p:pic>
        <p:nvPicPr>
          <p:cNvPr id="3" name="OASIS-C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210" y="1030287"/>
            <a:ext cx="8509000" cy="47863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58788" y="6450538"/>
            <a:ext cx="415925" cy="304800"/>
          </a:xfrm>
          <a:prstGeom prst="rect">
            <a:avLst/>
          </a:prstGeo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41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4129" y="6381176"/>
            <a:ext cx="5696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[Ryder et al 2011; Lai et al 2011] [Intel CES Demo 2011]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82800" y="593437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http://www.youtube.com/watch?v=72xvytAg_UM</a:t>
            </a:r>
          </a:p>
        </p:txBody>
      </p:sp>
    </p:spTree>
    <p:extLst>
      <p:ext uri="{BB962C8B-B14F-4D97-AF65-F5344CB8AC3E}">
        <p14:creationId xmlns:p14="http://schemas.microsoft.com/office/powerpoint/2010/main" val="2453368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Fine-Grained Activity Recognition</a:t>
            </a:r>
            <a:endParaRPr lang="en-US" sz="3200" dirty="0"/>
          </a:p>
        </p:txBody>
      </p:sp>
      <p:pic>
        <p:nvPicPr>
          <p:cNvPr id="9" name="ubicomp2012_supp_midqual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853.2416" end="5057.57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906" y="812041"/>
            <a:ext cx="6591438" cy="49435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8379" y="6381176"/>
            <a:ext cx="3127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[Lei, Ren, Fox; </a:t>
            </a:r>
            <a:r>
              <a:rPr lang="en-US" sz="18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Ubicomp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2012]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58788" y="6450538"/>
            <a:ext cx="415925" cy="304800"/>
          </a:xfrm>
          <a:prstGeom prst="rect">
            <a:avLst/>
          </a:prstGeo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42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9287" y="5858771"/>
            <a:ext cx="85811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http://homes.cs.washington.edu/~xren/research/ubicomp2012/ubicomp2012_supp.wmv</a:t>
            </a:r>
          </a:p>
        </p:txBody>
      </p:sp>
    </p:spTree>
    <p:extLst>
      <p:ext uri="{BB962C8B-B14F-4D97-AF65-F5344CB8AC3E}">
        <p14:creationId xmlns:p14="http://schemas.microsoft.com/office/powerpoint/2010/main" val="4149312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Presentation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43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74" y="1174845"/>
            <a:ext cx="8429625" cy="427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Cambria" pitchFamily="18" charset="0"/>
              </a:rPr>
              <a:t>Introduction</a:t>
            </a:r>
          </a:p>
          <a:p>
            <a:pPr marL="342900" indent="-342900">
              <a:spcBef>
                <a:spcPts val="20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sz="2400" b="1" dirty="0" smtClean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sz="2400" b="1" dirty="0" smtClean="0">
                <a:solidFill>
                  <a:srgbClr val="0066FF"/>
                </a:solidFill>
                <a:latin typeface="Cambria" pitchFamily="18" charset="0"/>
              </a:rPr>
              <a:t>B</a:t>
            </a:r>
            <a:r>
              <a:rPr lang="en-US" sz="2400" b="1" dirty="0" smtClean="0">
                <a:latin typeface="Cambria" pitchFamily="18" charset="0"/>
              </a:rPr>
              <a:t>-D</a:t>
            </a:r>
            <a:r>
              <a:rPr lang="en-US" sz="2400" dirty="0" smtClean="0">
                <a:latin typeface="Cambria" pitchFamily="18" charset="0"/>
              </a:rPr>
              <a:t> Features for Object Recognition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Benchmark and Baseline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Kernel Descriptors: Generalizing SIFT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Hierarchical Matching Pursuit: Unsupervised Feature Learning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Related Works and Applications</a:t>
            </a:r>
          </a:p>
          <a:p>
            <a:pPr marL="342900" indent="-342900">
              <a:spcBef>
                <a:spcPts val="20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Cambria" pitchFamily="18" charset="0"/>
              </a:rPr>
              <a:t>Toward Understanding Real-World Scenes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Hierarchical Matching Pursuit and Object Detection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b="1" dirty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b="1" dirty="0">
                <a:solidFill>
                  <a:srgbClr val="0066FF"/>
                </a:solidFill>
                <a:latin typeface="Cambria" pitchFamily="18" charset="0"/>
              </a:rPr>
              <a:t>B</a:t>
            </a:r>
            <a:r>
              <a:rPr lang="en-US" b="1" dirty="0">
                <a:latin typeface="Cambria" pitchFamily="18" charset="0"/>
              </a:rPr>
              <a:t>-D </a:t>
            </a:r>
            <a:r>
              <a:rPr lang="en-US" dirty="0" smtClean="0">
                <a:latin typeface="Cambria" pitchFamily="18" charset="0"/>
              </a:rPr>
              <a:t>Boundary Detection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b="1" dirty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b="1" dirty="0">
                <a:solidFill>
                  <a:srgbClr val="0066FF"/>
                </a:solidFill>
                <a:latin typeface="Cambria" pitchFamily="18" charset="0"/>
              </a:rPr>
              <a:t>B</a:t>
            </a:r>
            <a:r>
              <a:rPr lang="en-US" b="1" dirty="0">
                <a:latin typeface="Cambria" pitchFamily="18" charset="0"/>
              </a:rPr>
              <a:t>-D </a:t>
            </a:r>
            <a:r>
              <a:rPr lang="en-US" dirty="0" smtClean="0">
                <a:latin typeface="Cambria" pitchFamily="18" charset="0"/>
              </a:rPr>
              <a:t>Features for Scene Labeling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85774" y="1132164"/>
            <a:ext cx="8429625" cy="256032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5425" marR="0" indent="-22542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897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US" altLang="zh-CN" dirty="0" smtClean="0"/>
              <a:t>RGB-D Scenes Dataset v.2</a:t>
            </a:r>
            <a:endParaRPr lang="zh-CN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6F15528-21DE-4FAA-801E-634DDDAF4B2B}" type="slidenum">
              <a:rPr lang="en-US" sz="1600" smtClean="0"/>
              <a:pPr/>
              <a:t>44</a:t>
            </a:fld>
            <a:endParaRPr lang="en-US" sz="1600" dirty="0"/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304800" y="5624298"/>
            <a:ext cx="8686800" cy="609600"/>
          </a:xfrm>
          <a:prstGeom prst="rect">
            <a:avLst/>
          </a:prstGeom>
          <a:ln/>
        </p:spPr>
        <p:txBody>
          <a:bodyPr vert="horz" tIns="35272" anchor="ctr">
            <a:noAutofit/>
          </a:bodyPr>
          <a:lstStyle/>
          <a:p>
            <a:pPr lvl="0">
              <a:spcBef>
                <a:spcPct val="0"/>
              </a:spcBef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Available at:</a:t>
            </a:r>
            <a:r>
              <a:rPr kumimoji="0" lang="fi-FI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fi-FI" sz="1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http://rgbd-dataset.cs.washington.edu/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449940" y="1106724"/>
            <a:ext cx="8610600" cy="934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altLang="zh-CN" sz="2100" dirty="0" smtClean="0"/>
              <a:t>14 videos of CSE building: RSE lounge, breakout area, coffee room, office</a:t>
            </a:r>
            <a:endParaRPr lang="en-US" altLang="zh-CN" sz="21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3390"/>
            <a:ext cx="5681663" cy="195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6" y="1557374"/>
            <a:ext cx="2752724" cy="100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584590"/>
            <a:ext cx="5705476" cy="208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6313716" y="3164124"/>
            <a:ext cx="2743200" cy="2362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altLang="zh-CN" sz="2100" dirty="0" smtClean="0">
                <a:latin typeface="Cambria" panose="02040503050406030204" pitchFamily="18" charset="0"/>
              </a:rPr>
              <a:t>Tabletop objects: Bowl, cap, cereal box, coffee mug, soda can</a:t>
            </a:r>
          </a:p>
          <a:p>
            <a:pPr marL="0" indent="0">
              <a:buNone/>
            </a:pPr>
            <a:endParaRPr lang="fi-FI" altLang="zh-CN" sz="3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fi-FI" altLang="zh-CN" sz="2100" dirty="0" smtClean="0">
                <a:latin typeface="Cambria" panose="02040503050406030204" pitchFamily="18" charset="0"/>
              </a:rPr>
              <a:t>Furniture: Coffee table, chair, sofa, table</a:t>
            </a:r>
            <a:endParaRPr lang="en-US" altLang="zh-CN" sz="1800" dirty="0" smtClean="0"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1345" y="6381176"/>
            <a:ext cx="267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[Lai, Bo, Fox;  ICRA 2014]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27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US" altLang="zh-CN" dirty="0" smtClean="0"/>
              <a:t>Histogram of Sparse Codes (HSC)</a:t>
            </a:r>
            <a:endParaRPr lang="zh-CN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6F15528-21DE-4FAA-801E-634DDDAF4B2B}" type="slidenum">
              <a:rPr lang="en-US" sz="1600" smtClean="0"/>
              <a:pPr/>
              <a:t>45</a:t>
            </a:fld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121345" y="6381176"/>
            <a:ext cx="302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[Ren, Ramanan;  CVPR 2013]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8" y="1119188"/>
            <a:ext cx="6702634" cy="437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23300" y="1725265"/>
            <a:ext cx="40705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anose="02040503050406030204" pitchFamily="18" charset="0"/>
              </a:rPr>
              <a:t>Richer representation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anose="02040503050406030204" pitchFamily="18" charset="0"/>
              </a:rPr>
              <a:t>Replaces HOG with learned codes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endParaRPr lang="en-US" dirty="0">
              <a:latin typeface="Cambria" panose="02040503050406030204" pitchFamily="18" charset="0"/>
            </a:endParaRP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anose="02040503050406030204" pitchFamily="18" charset="0"/>
              </a:rPr>
              <a:t>Everything else kept the same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44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US" altLang="zh-CN" dirty="0" smtClean="0"/>
              <a:t>Histogram of Sparse Codes (HSC)</a:t>
            </a:r>
            <a:endParaRPr lang="zh-CN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6F15528-21DE-4FAA-801E-634DDDAF4B2B}" type="slidenum">
              <a:rPr lang="en-US" sz="1600" smtClean="0"/>
              <a:pPr/>
              <a:t>46</a:t>
            </a:fld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121345" y="6381176"/>
            <a:ext cx="302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[Ren, Ramanan;  CVPR 2013]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717"/>
            <a:ext cx="9144000" cy="3147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556"/>
            <a:ext cx="9144000" cy="14340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1307" y="5515109"/>
            <a:ext cx="8169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anose="02040503050406030204" pitchFamily="18" charset="0"/>
              </a:rPr>
              <a:t>Consistent improvement across all categories, root only and part-based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anose="02040503050406030204" pitchFamily="18" charset="0"/>
              </a:rPr>
              <a:t>First learning approach that  does significantly than HOG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3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214" y="193675"/>
            <a:ext cx="8461786" cy="698500"/>
          </a:xfrm>
        </p:spPr>
        <p:txBody>
          <a:bodyPr/>
          <a:lstStyle/>
          <a:p>
            <a:r>
              <a:rPr lang="en-US" altLang="zh-CN" sz="3000" dirty="0" smtClean="0"/>
              <a:t>Histogram of Sparse Codes for </a:t>
            </a:r>
            <a:r>
              <a:rPr lang="en-US" altLang="zh-CN" sz="3000" dirty="0" smtClean="0">
                <a:solidFill>
                  <a:srgbClr val="FF0000"/>
                </a:solidFill>
              </a:rPr>
              <a:t>R</a:t>
            </a:r>
            <a:r>
              <a:rPr lang="en-US" altLang="zh-CN" sz="3000" dirty="0" smtClean="0">
                <a:solidFill>
                  <a:srgbClr val="00B050"/>
                </a:solidFill>
              </a:rPr>
              <a:t>G</a:t>
            </a:r>
            <a:r>
              <a:rPr lang="en-US" altLang="zh-CN" sz="3000" dirty="0" smtClean="0">
                <a:solidFill>
                  <a:srgbClr val="0066FF"/>
                </a:solidFill>
              </a:rPr>
              <a:t>B</a:t>
            </a:r>
            <a:r>
              <a:rPr lang="en-US" altLang="zh-CN" sz="3000" dirty="0" smtClean="0"/>
              <a:t>-</a:t>
            </a:r>
            <a:r>
              <a:rPr lang="en-US" altLang="zh-CN" sz="3000" dirty="0" smtClean="0">
                <a:solidFill>
                  <a:schemeClr val="tx1"/>
                </a:solidFill>
              </a:rPr>
              <a:t>D</a:t>
            </a:r>
            <a:r>
              <a:rPr lang="en-US" altLang="zh-CN" sz="3000" dirty="0" smtClean="0"/>
              <a:t> Detection</a:t>
            </a:r>
            <a:endParaRPr lang="zh-CN" altLang="en-US" sz="3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6F15528-21DE-4FAA-801E-634DDDAF4B2B}" type="slidenum">
              <a:rPr lang="en-US" sz="1600" smtClean="0"/>
              <a:pPr/>
              <a:t>47</a:t>
            </a:fld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3" y="1625395"/>
            <a:ext cx="3335307" cy="2503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8827"/>
            <a:ext cx="3318641" cy="2503956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4114800" y="2529150"/>
            <a:ext cx="10668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7200" y="1625394"/>
            <a:ext cx="1066800" cy="1370151"/>
          </a:xfrm>
          <a:prstGeom prst="rect">
            <a:avLst/>
          </a:prstGeom>
          <a:noFill/>
          <a:ln w="635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65447" y="4891010"/>
            <a:ext cx="48461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anose="02040503050406030204" pitchFamily="18" charset="0"/>
              </a:rPr>
              <a:t>Use learned color and depth dictionaries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anose="02040503050406030204" pitchFamily="18" charset="0"/>
              </a:rPr>
              <a:t>No change to the algorithm pipeline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1345" y="6381176"/>
            <a:ext cx="302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[Ren, Ramanan;  CVPR 2013]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27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4162E-6 L 0.23785 -3.64162E-6 L 0.23785 0.0481 L 0.0033 0.0481 L 0.0033 0.08532 L 0.23611 0.08532 L 0.23611 0.12393 L 0.00851 0.12393 L 0.00851 0.16509 L 0.24306 0.16509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3" y="82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US" altLang="zh-CN" sz="3200" dirty="0" smtClean="0">
                <a:solidFill>
                  <a:srgbClr val="FF0000"/>
                </a:solidFill>
              </a:rPr>
              <a:t>R</a:t>
            </a:r>
            <a:r>
              <a:rPr lang="en-US" altLang="zh-CN" sz="3200" dirty="0" smtClean="0">
                <a:solidFill>
                  <a:srgbClr val="00B050"/>
                </a:solidFill>
              </a:rPr>
              <a:t>G</a:t>
            </a:r>
            <a:r>
              <a:rPr lang="en-US" altLang="zh-CN" sz="3200" dirty="0" smtClean="0">
                <a:solidFill>
                  <a:srgbClr val="0066FF"/>
                </a:solidFill>
              </a:rPr>
              <a:t>B</a:t>
            </a:r>
            <a:r>
              <a:rPr lang="en-US" altLang="zh-CN" sz="3200" dirty="0" smtClean="0"/>
              <a:t>-</a:t>
            </a:r>
            <a:r>
              <a:rPr lang="en-US" altLang="zh-CN" sz="3200" dirty="0" smtClean="0">
                <a:solidFill>
                  <a:schemeClr val="tx1"/>
                </a:solidFill>
              </a:rPr>
              <a:t>D</a:t>
            </a:r>
            <a:r>
              <a:rPr lang="en-US" altLang="zh-CN" sz="3200" dirty="0" smtClean="0"/>
              <a:t> Object Detection in Video</a:t>
            </a:r>
            <a:endParaRPr lang="zh-CN" alt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6F15528-21DE-4FAA-801E-634DDDAF4B2B}" type="slidenum">
              <a:rPr lang="en-US" sz="1600" smtClean="0"/>
              <a:pPr/>
              <a:t>48</a:t>
            </a:fld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121345" y="6381176"/>
            <a:ext cx="2620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[Lai, Bo, Fox; ICRA 2014]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864"/>
            <a:ext cx="9144000" cy="392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4503" y="5384483"/>
            <a:ext cx="7777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anose="02040503050406030204" pitchFamily="18" charset="0"/>
              </a:rPr>
              <a:t>Input is not a single RGB-D frame, but a continuous video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anose="02040503050406030204" pitchFamily="18" charset="0"/>
              </a:rPr>
              <a:t>RGB-D frames are spatially registered </a:t>
            </a:r>
            <a:r>
              <a:rPr lang="en-US" dirty="0" smtClean="0">
                <a:latin typeface="Cambria" panose="02040503050406030204" pitchFamily="18" charset="0"/>
                <a:sym typeface="Wingdings" panose="05000000000000000000" pitchFamily="2" charset="2"/>
              </a:rPr>
              <a:t> merged 3D representation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125029" y="1185864"/>
            <a:ext cx="3135085" cy="16589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5425" marR="0" indent="-22542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158340" y="2818360"/>
            <a:ext cx="5188857" cy="23774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5425" marR="0" indent="-22542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637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3D Voxel-based Classification</a:t>
            </a:r>
            <a:endParaRPr lang="zh-CN" alt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6F15528-21DE-4FAA-801E-634DDDAF4B2B}" type="slidenum">
              <a:rPr lang="en-US" sz="1600" smtClean="0"/>
              <a:pPr/>
              <a:t>49</a:t>
            </a:fld>
            <a:endParaRPr lang="en-US" sz="16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56" y="1240998"/>
            <a:ext cx="5903844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53185" y="5065175"/>
            <a:ext cx="7656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anose="02040503050406030204" pitchFamily="18" charset="0"/>
              </a:rPr>
              <a:t>Conceptually,  slide 3D box  across voxel space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anose="02040503050406030204" pitchFamily="18" charset="0"/>
              </a:rPr>
              <a:t>In practice, we rely on segmentation (future work needed here </a:t>
            </a:r>
            <a:r>
              <a:rPr lang="en-US" dirty="0" smtClean="0">
                <a:latin typeface="Cambria" panose="02040503050406030204" pitchFamily="18" charset="0"/>
                <a:sym typeface="Wingdings" panose="05000000000000000000" pitchFamily="2" charset="2"/>
              </a:rPr>
              <a:t> )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1345" y="6381176"/>
            <a:ext cx="2620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[Lai, Bo, Fox; ICRA 2014]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70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A Typical Recognition Pipeline</a:t>
            </a:r>
          </a:p>
        </p:txBody>
      </p:sp>
      <p:sp>
        <p:nvSpPr>
          <p:cNvPr id="84" name="Text Box 1776"/>
          <p:cNvSpPr txBox="1">
            <a:spLocks noChangeArrowheads="1"/>
          </p:cNvSpPr>
          <p:nvPr/>
        </p:nvSpPr>
        <p:spPr bwMode="auto">
          <a:xfrm>
            <a:off x="-28576" y="5186130"/>
            <a:ext cx="8582025" cy="457200"/>
          </a:xfrm>
          <a:prstGeom prst="rect">
            <a:avLst/>
          </a:prstGeom>
          <a:solidFill>
            <a:srgbClr val="00FF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19805" tIns="99029" rIns="19805" bIns="9902"/>
          <a:lstStyle/>
          <a:p>
            <a:pPr marL="0" marR="0" lvl="0" indent="0" defTabSz="19843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              </a:t>
            </a:r>
            <a: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            Objects              </a:t>
            </a:r>
            <a:r>
              <a:rPr lang="en-US" altLang="zh-CN" sz="1800" kern="0" dirty="0" smtClean="0">
                <a:latin typeface="Cambria" pitchFamily="18" charset="0"/>
                <a:ea typeface="宋体" pitchFamily="2" charset="-122"/>
              </a:rPr>
              <a:t>             </a:t>
            </a:r>
            <a: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Patch</a:t>
            </a:r>
            <a:r>
              <a:rPr kumimoji="0" lang="en-US" altLang="zh-CN" sz="18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 features</a:t>
            </a:r>
            <a: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       </a:t>
            </a:r>
            <a:r>
              <a:rPr lang="en-US" altLang="zh-CN" sz="1800" kern="0" dirty="0" smtClean="0">
                <a:latin typeface="Cambria" pitchFamily="18" charset="0"/>
                <a:ea typeface="宋体" pitchFamily="2" charset="-122"/>
              </a:rPr>
              <a:t>Object </a:t>
            </a:r>
            <a: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features</a:t>
            </a:r>
            <a:endParaRPr kumimoji="0" lang="en-US" altLang="zh-CN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itchFamily="18" charset="0"/>
              <a:ea typeface="宋体" pitchFamily="2" charset="-122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7096125" y="3909780"/>
            <a:ext cx="1704975" cy="81915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Recognition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5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17" name="Picture 2" descr="C:\Users\liefengb\Desktop\intel\tutorial\rgbdsubset\coffee_mug\coffee_mug_7\coffee_mug_7_1_61_cr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60" y="3608125"/>
            <a:ext cx="158166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3397910"/>
            <a:ext cx="43815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Straight Arrow Connector 33"/>
          <p:cNvCxnSpPr>
            <a:stCxn id="35" idx="2"/>
          </p:cNvCxnSpPr>
          <p:nvPr/>
        </p:nvCxnSpPr>
        <p:spPr bwMode="auto">
          <a:xfrm flipH="1">
            <a:off x="6562729" y="2626941"/>
            <a:ext cx="1423984" cy="150191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7096126" y="1919055"/>
            <a:ext cx="1781174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latin typeface="Cambria" pitchFamily="18" charset="0"/>
              </a:rPr>
              <a:t>Your favorite model</a:t>
            </a:r>
            <a:endParaRPr lang="en-US" b="0" dirty="0">
              <a:latin typeface="Cambria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23771" y="1259733"/>
            <a:ext cx="3467554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mbria" pitchFamily="18" charset="0"/>
              </a:rPr>
              <a:t>Bag-of-Words</a:t>
            </a:r>
          </a:p>
          <a:p>
            <a:pPr algn="ctr"/>
            <a:r>
              <a:rPr lang="en-US" sz="1800" b="0" dirty="0" smtClean="0">
                <a:latin typeface="Cambria" pitchFamily="18" charset="0"/>
              </a:rPr>
              <a:t>Sparse Coding</a:t>
            </a:r>
          </a:p>
        </p:txBody>
      </p:sp>
      <p:cxnSp>
        <p:nvCxnSpPr>
          <p:cNvPr id="37" name="Straight Arrow Connector 36"/>
          <p:cNvCxnSpPr>
            <a:stCxn id="40" idx="2"/>
          </p:cNvCxnSpPr>
          <p:nvPr/>
        </p:nvCxnSpPr>
        <p:spPr bwMode="auto">
          <a:xfrm>
            <a:off x="5057548" y="2968582"/>
            <a:ext cx="228830" cy="1325343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3323771" y="2322251"/>
            <a:ext cx="3467554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mbria" pitchFamily="18" charset="0"/>
              </a:rPr>
              <a:t>Spatial Pyramid Matching (SPM)</a:t>
            </a:r>
          </a:p>
          <a:p>
            <a:pPr algn="ctr"/>
            <a:r>
              <a:rPr lang="en-US" sz="1800" b="0" dirty="0" smtClean="0">
                <a:latin typeface="Cambria" pitchFamily="18" charset="0"/>
              </a:rPr>
              <a:t>Efficient Match Kernel (EMK)</a:t>
            </a:r>
          </a:p>
        </p:txBody>
      </p:sp>
      <p:cxnSp>
        <p:nvCxnSpPr>
          <p:cNvPr id="42" name="Straight Arrow Connector 41"/>
          <p:cNvCxnSpPr/>
          <p:nvPr/>
        </p:nvCxnSpPr>
        <p:spPr bwMode="auto">
          <a:xfrm rot="16200000" flipH="1">
            <a:off x="1704977" y="3028934"/>
            <a:ext cx="1743074" cy="65722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1074055" y="2109102"/>
            <a:ext cx="190182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mbria" pitchFamily="18" charset="0"/>
              </a:rPr>
              <a:t>SIFT (or HOG)</a:t>
            </a:r>
          </a:p>
        </p:txBody>
      </p:sp>
    </p:spTree>
    <p:extLst>
      <p:ext uri="{BB962C8B-B14F-4D97-AF65-F5344CB8AC3E}">
        <p14:creationId xmlns:p14="http://schemas.microsoft.com/office/powerpoint/2010/main" val="77971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40" grpId="0" animBg="1"/>
      <p:bldP spid="4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US" altLang="zh-CN" sz="3200" dirty="0" smtClean="0">
                <a:solidFill>
                  <a:srgbClr val="FF0000"/>
                </a:solidFill>
              </a:rPr>
              <a:t>R</a:t>
            </a:r>
            <a:r>
              <a:rPr lang="en-US" altLang="zh-CN" sz="3200" dirty="0" smtClean="0">
                <a:solidFill>
                  <a:srgbClr val="00B050"/>
                </a:solidFill>
              </a:rPr>
              <a:t>G</a:t>
            </a:r>
            <a:r>
              <a:rPr lang="en-US" altLang="zh-CN" sz="3200" dirty="0" smtClean="0">
                <a:solidFill>
                  <a:srgbClr val="0066FF"/>
                </a:solidFill>
              </a:rPr>
              <a:t>B</a:t>
            </a:r>
            <a:r>
              <a:rPr lang="en-US" altLang="zh-CN" sz="3200" dirty="0" smtClean="0"/>
              <a:t>-</a:t>
            </a:r>
            <a:r>
              <a:rPr lang="en-US" altLang="zh-CN" sz="3200" dirty="0" smtClean="0">
                <a:solidFill>
                  <a:schemeClr val="tx1"/>
                </a:solidFill>
              </a:rPr>
              <a:t>D</a:t>
            </a:r>
            <a:r>
              <a:rPr lang="en-US" altLang="zh-CN" sz="3200" dirty="0" smtClean="0"/>
              <a:t> Object Detection</a:t>
            </a:r>
            <a:endParaRPr lang="zh-CN" alt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6F15528-21DE-4FAA-801E-634DDDAF4B2B}" type="slidenum">
              <a:rPr lang="en-US" sz="1600" smtClean="0"/>
              <a:pPr/>
              <a:t>50</a:t>
            </a:fld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121345" y="6381176"/>
            <a:ext cx="2620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[Lai, Bo, Fox; ICRA 2014]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864"/>
            <a:ext cx="9144000" cy="392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48259" y="5544137"/>
            <a:ext cx="554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http://www.youtube.com/watch?v=nmvvvlSDJjg</a:t>
            </a:r>
          </a:p>
        </p:txBody>
      </p:sp>
    </p:spTree>
    <p:extLst>
      <p:ext uri="{BB962C8B-B14F-4D97-AF65-F5344CB8AC3E}">
        <p14:creationId xmlns:p14="http://schemas.microsoft.com/office/powerpoint/2010/main" val="18577253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ambria" pitchFamily="18" charset="0"/>
              </a:rPr>
              <a:t>Contour Detection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5893" y="6377522"/>
            <a:ext cx="4105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[Martin, Fowlkes, Tal, Malik; ICCV 2001]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9" y="1064260"/>
            <a:ext cx="5609820" cy="500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85184" y="1591291"/>
            <a:ext cx="3044360" cy="1572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dirty="0" smtClean="0">
                <a:latin typeface="Cambria" pitchFamily="18" charset="0"/>
              </a:rPr>
              <a:t>The Berkeley Benchmarks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latin typeface="Cambria" pitchFamily="18" charset="0"/>
              </a:rPr>
              <a:t>n</a:t>
            </a:r>
            <a:r>
              <a:rPr lang="en-US" sz="1800" dirty="0" smtClean="0">
                <a:latin typeface="Cambria" pitchFamily="18" charset="0"/>
              </a:rPr>
              <a:t>atural images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latin typeface="Cambria" pitchFamily="18" charset="0"/>
              </a:rPr>
              <a:t>v</a:t>
            </a:r>
            <a:r>
              <a:rPr lang="en-US" sz="1800" dirty="0" smtClean="0">
                <a:latin typeface="Cambria" pitchFamily="18" charset="0"/>
              </a:rPr>
              <a:t>ariety of generic scenes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latin typeface="Cambria" pitchFamily="18" charset="0"/>
              </a:rPr>
              <a:t>h</a:t>
            </a:r>
            <a:r>
              <a:rPr lang="en-US" sz="1800" dirty="0" smtClean="0">
                <a:latin typeface="Cambria" pitchFamily="18" charset="0"/>
              </a:rPr>
              <a:t>igh-quality </a:t>
            </a:r>
            <a:r>
              <a:rPr lang="en-US" sz="1800" dirty="0" err="1" smtClean="0">
                <a:latin typeface="Cambria" pitchFamily="18" charset="0"/>
              </a:rPr>
              <a:t>groundtruth</a:t>
            </a:r>
            <a:endParaRPr lang="en-US" sz="1800" dirty="0" smtClean="0">
              <a:latin typeface="Cambria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latin typeface="Cambria" pitchFamily="18" charset="0"/>
              </a:rPr>
              <a:t>m</a:t>
            </a:r>
            <a:r>
              <a:rPr lang="en-US" sz="1800" dirty="0" smtClean="0">
                <a:latin typeface="Cambria" pitchFamily="18" charset="0"/>
              </a:rPr>
              <a:t>ultiple human subjects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5184" y="3382503"/>
            <a:ext cx="2544927" cy="21262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dirty="0" smtClean="0">
                <a:latin typeface="Cambria" pitchFamily="18" charset="0"/>
              </a:rPr>
              <a:t>The Basis of …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latin typeface="Cambria" pitchFamily="18" charset="0"/>
              </a:rPr>
              <a:t>r</a:t>
            </a:r>
            <a:r>
              <a:rPr lang="en-US" sz="1800" dirty="0" smtClean="0">
                <a:latin typeface="Cambria" pitchFamily="18" charset="0"/>
              </a:rPr>
              <a:t>egion segmentation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latin typeface="Cambria" pitchFamily="18" charset="0"/>
              </a:rPr>
              <a:t>s</a:t>
            </a:r>
            <a:r>
              <a:rPr lang="en-US" sz="1800" dirty="0" smtClean="0">
                <a:latin typeface="Cambria" pitchFamily="18" charset="0"/>
              </a:rPr>
              <a:t>hape analysis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latin typeface="Cambria" pitchFamily="18" charset="0"/>
              </a:rPr>
              <a:t>o</a:t>
            </a:r>
            <a:r>
              <a:rPr lang="en-US" sz="1800" dirty="0" smtClean="0">
                <a:latin typeface="Cambria" pitchFamily="18" charset="0"/>
              </a:rPr>
              <a:t>bject recognition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latin typeface="Cambria" pitchFamily="18" charset="0"/>
              </a:rPr>
              <a:t>s</a:t>
            </a:r>
            <a:r>
              <a:rPr lang="en-US" sz="1800" dirty="0" smtClean="0">
                <a:latin typeface="Cambria" pitchFamily="18" charset="0"/>
              </a:rPr>
              <a:t>cene understanding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latin typeface="Cambria" pitchFamily="18" charset="0"/>
              </a:rPr>
              <a:t>v</a:t>
            </a:r>
            <a:r>
              <a:rPr lang="en-US" sz="1800" dirty="0" smtClean="0">
                <a:latin typeface="Cambria" pitchFamily="18" charset="0"/>
              </a:rPr>
              <a:t>ideo segmentation</a:t>
            </a:r>
          </a:p>
          <a:p>
            <a:r>
              <a:rPr lang="en-US" sz="1800" dirty="0" smtClean="0">
                <a:latin typeface="Cambria" pitchFamily="18" charset="0"/>
              </a:rPr>
              <a:t>      … …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 bwMode="auto">
          <a:xfrm>
            <a:off x="458788" y="6450538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fld id="{81DA0F84-A32F-4146-B50A-039BF10FE5E4}" type="slidenum">
              <a:rPr lang="en-US" sz="1000" smtClean="0">
                <a:solidFill>
                  <a:schemeClr val="bg1"/>
                </a:solidFill>
                <a:latin typeface="Cambria" pitchFamily="18" charset="0"/>
              </a:rPr>
              <a:pPr/>
              <a:t>51</a:t>
            </a:fld>
            <a:endParaRPr lang="en-US" sz="10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625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356" y="193675"/>
            <a:ext cx="7937546" cy="698500"/>
          </a:xfrm>
        </p:spPr>
        <p:txBody>
          <a:bodyPr/>
          <a:lstStyle/>
          <a:p>
            <a:r>
              <a:rPr lang="en-US" sz="3200" dirty="0" smtClean="0"/>
              <a:t>Sparse Code Gradients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52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" y="1151906"/>
            <a:ext cx="9087951" cy="4271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6396" y="5601712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Cambria" pitchFamily="18" charset="0"/>
              </a:rPr>
              <a:t>Design</a:t>
            </a:r>
            <a:endParaRPr lang="en-US" sz="2400" b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8745" y="5601712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Learning</a:t>
            </a:r>
            <a:endParaRPr lang="en-US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6107" y="6377522"/>
            <a:ext cx="224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[Ren, Bo; NIPS 2012]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0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356" y="193675"/>
            <a:ext cx="7937546" cy="698500"/>
          </a:xfrm>
        </p:spPr>
        <p:txBody>
          <a:bodyPr/>
          <a:lstStyle/>
          <a:p>
            <a:r>
              <a:rPr lang="en-US" sz="3200" dirty="0" smtClean="0"/>
              <a:t>Precision/Recall on BSDS500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53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5" y="1055383"/>
            <a:ext cx="5142016" cy="500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179" name="Group 50178"/>
          <p:cNvGrpSpPr/>
          <p:nvPr/>
        </p:nvGrpSpPr>
        <p:grpSpPr>
          <a:xfrm>
            <a:off x="4381995" y="1531929"/>
            <a:ext cx="4195495" cy="807510"/>
            <a:chOff x="4381995" y="1531929"/>
            <a:chExt cx="4195495" cy="807510"/>
          </a:xfrm>
        </p:grpSpPr>
        <p:sp>
          <p:nvSpPr>
            <p:cNvPr id="2" name="TextBox 1"/>
            <p:cNvSpPr txBox="1"/>
            <p:nvPr/>
          </p:nvSpPr>
          <p:spPr>
            <a:xfrm>
              <a:off x="6578930" y="1531929"/>
              <a:ext cx="19985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mbria" pitchFamily="18" charset="0"/>
                </a:rPr>
                <a:t>Higher precision</a:t>
              </a:r>
              <a:endParaRPr lang="en-US" dirty="0">
                <a:latin typeface="Cambria" pitchFamily="18" charset="0"/>
              </a:endParaRPr>
            </a:p>
          </p:txBody>
        </p:sp>
        <p:cxnSp>
          <p:nvCxnSpPr>
            <p:cNvPr id="18" name="Straight Arrow Connector 17"/>
            <p:cNvCxnSpPr>
              <a:stCxn id="2" idx="1"/>
            </p:cNvCxnSpPr>
            <p:nvPr/>
          </p:nvCxnSpPr>
          <p:spPr bwMode="auto">
            <a:xfrm flipH="1">
              <a:off x="4381995" y="1731984"/>
              <a:ext cx="2196935" cy="607455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0180" name="Group 50179"/>
          <p:cNvGrpSpPr/>
          <p:nvPr/>
        </p:nvGrpSpPr>
        <p:grpSpPr>
          <a:xfrm>
            <a:off x="5296395" y="2551271"/>
            <a:ext cx="2870727" cy="1556705"/>
            <a:chOff x="5296395" y="2551271"/>
            <a:chExt cx="2870727" cy="1556705"/>
          </a:xfrm>
        </p:grpSpPr>
        <p:sp>
          <p:nvSpPr>
            <p:cNvPr id="29" name="TextBox 28"/>
            <p:cNvSpPr txBox="1"/>
            <p:nvPr/>
          </p:nvSpPr>
          <p:spPr>
            <a:xfrm>
              <a:off x="6578930" y="2551271"/>
              <a:ext cx="15881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mbria" pitchFamily="18" charset="0"/>
                </a:rPr>
                <a:t>Higher recall</a:t>
              </a:r>
              <a:endParaRPr lang="en-US" dirty="0">
                <a:latin typeface="Cambria" pitchFamily="18" charset="0"/>
              </a:endParaRPr>
            </a:p>
          </p:txBody>
        </p:sp>
        <p:cxnSp>
          <p:nvCxnSpPr>
            <p:cNvPr id="32" name="Straight Arrow Connector 31"/>
            <p:cNvCxnSpPr>
              <a:stCxn id="29" idx="1"/>
            </p:cNvCxnSpPr>
            <p:nvPr/>
          </p:nvCxnSpPr>
          <p:spPr bwMode="auto">
            <a:xfrm flipH="1">
              <a:off x="5296395" y="2751326"/>
              <a:ext cx="1282535" cy="135665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5" name="TextBox 34"/>
          <p:cNvSpPr txBox="1"/>
          <p:nvPr/>
        </p:nvSpPr>
        <p:spPr>
          <a:xfrm>
            <a:off x="6222680" y="3653962"/>
            <a:ext cx="2562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</a:rPr>
              <a:t>1/3 of the gap to</a:t>
            </a:r>
          </a:p>
          <a:p>
            <a:pPr algn="ctr"/>
            <a:r>
              <a:rPr lang="en-US" dirty="0">
                <a:latin typeface="Cambria" pitchFamily="18" charset="0"/>
              </a:rPr>
              <a:t>h</a:t>
            </a:r>
            <a:r>
              <a:rPr lang="en-US" dirty="0" smtClean="0">
                <a:latin typeface="Cambria" pitchFamily="18" charset="0"/>
              </a:rPr>
              <a:t>uman-level accuracy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72484" y="4887016"/>
            <a:ext cx="3144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</a:rPr>
              <a:t>~1.5 cost comparing to </a:t>
            </a:r>
            <a:r>
              <a:rPr lang="en-US" dirty="0" err="1" smtClean="0">
                <a:latin typeface="Cambria" pitchFamily="18" charset="0"/>
              </a:rPr>
              <a:t>gPb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(integral images)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593" y="6381176"/>
            <a:ext cx="229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[Ren, Bo;  NIPS 2012]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179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356" y="193675"/>
            <a:ext cx="7937546" cy="698500"/>
          </a:xfrm>
        </p:spPr>
        <p:txBody>
          <a:bodyPr/>
          <a:lstStyle/>
          <a:p>
            <a:r>
              <a:rPr lang="en-US" sz="3200" dirty="0" smtClean="0"/>
              <a:t>RGB-D Contour Detection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54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576" y="1895851"/>
            <a:ext cx="47434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r="52128"/>
          <a:stretch/>
        </p:blipFill>
        <p:spPr bwMode="auto">
          <a:xfrm>
            <a:off x="293334" y="1578396"/>
            <a:ext cx="3657600" cy="454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55130" y="4880764"/>
            <a:ext cx="3886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1449 Kinect frames (on 240x320)</a:t>
            </a:r>
          </a:p>
          <a:p>
            <a:r>
              <a:rPr lang="en-US" dirty="0" smtClean="0">
                <a:latin typeface="Cambria" pitchFamily="18" charset="0"/>
              </a:rPr>
              <a:t>a large variety of scenes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8959" y="1065779"/>
            <a:ext cx="681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Exactly the same training/test algorithms take RGB-D input.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2593" y="6381176"/>
            <a:ext cx="229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[Ren, Bo;  NIPS 2012]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237027" y="3957851"/>
            <a:ext cx="955343" cy="64008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5425" marR="0" indent="-22542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006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356" y="193675"/>
            <a:ext cx="7937546" cy="698500"/>
          </a:xfrm>
        </p:spPr>
        <p:txBody>
          <a:bodyPr/>
          <a:lstStyle/>
          <a:p>
            <a:r>
              <a:rPr lang="en-US" sz="2800" dirty="0"/>
              <a:t>Structured Forests for Fast Edge Detection</a:t>
            </a:r>
            <a:endParaRPr lang="en-US" sz="2800" dirty="0" smtClean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55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2593" y="6381176"/>
            <a:ext cx="291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[Dollar, </a:t>
            </a:r>
            <a:r>
              <a:rPr lang="en-US" sz="18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Zitnick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;  ICCV 2013]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11" y="872672"/>
            <a:ext cx="6337058" cy="428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94102" y="5369298"/>
            <a:ext cx="4373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itchFamily="18" charset="0"/>
              </a:rPr>
              <a:t>Predicting patches instead of pixels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latin typeface="Cambria" pitchFamily="18" charset="0"/>
              </a:rPr>
              <a:t>Structured random forest</a:t>
            </a:r>
            <a:endParaRPr lang="en-US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372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itchFamily="18" charset="0"/>
              </a:rPr>
              <a:t>RGB-D Scene Labeling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925260"/>
            <a:ext cx="7639049" cy="454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4651" y="5446927"/>
            <a:ext cx="6610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 smtClean="0">
                <a:solidFill>
                  <a:schemeClr val="tx2"/>
                </a:solidFill>
                <a:latin typeface="Cambria" pitchFamily="18" charset="0"/>
              </a:rPr>
              <a:t>NYU Kinect Dataset: </a:t>
            </a:r>
            <a:r>
              <a:rPr lang="en-US" dirty="0" smtClean="0">
                <a:latin typeface="Cambria" pitchFamily="18" charset="0"/>
              </a:rPr>
              <a:t>2284 frames, indoor (7 scene types)</a:t>
            </a:r>
          </a:p>
          <a:p>
            <a:r>
              <a:rPr lang="en-US" dirty="0" smtClean="0">
                <a:latin typeface="Cambria" pitchFamily="18" charset="0"/>
              </a:rPr>
              <a:t>640x480 </a:t>
            </a:r>
            <a:r>
              <a:rPr lang="en-US" dirty="0" err="1" smtClean="0">
                <a:latin typeface="Cambria" pitchFamily="18" charset="0"/>
              </a:rPr>
              <a:t>Color+Depth</a:t>
            </a:r>
            <a:r>
              <a:rPr lang="en-US" dirty="0" smtClean="0">
                <a:latin typeface="Cambria" pitchFamily="18" charset="0"/>
              </a:rPr>
              <a:t>, 13 semantic classes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58788" y="6450538"/>
            <a:ext cx="415925" cy="304800"/>
          </a:xfrm>
          <a:prstGeom prst="rect">
            <a:avLst/>
          </a:prstGeo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56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8561" y="6381176"/>
            <a:ext cx="371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[Silberman and Fergus, 3DRR 2011]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190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itchFamily="18" charset="0"/>
              </a:rPr>
              <a:t>RGB-(D) Scene Labeling Benchmarks</a:t>
            </a:r>
            <a:endParaRPr lang="en-US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194258"/>
              </p:ext>
            </p:extLst>
          </p:nvPr>
        </p:nvGraphicFramePr>
        <p:xfrm>
          <a:off x="3695700" y="1342868"/>
          <a:ext cx="5270500" cy="16789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524647"/>
                <a:gridCol w="1745853"/>
              </a:tblGrid>
              <a:tr h="3215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SIFT+MRF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</a:t>
                      </a:r>
                      <a:r>
                        <a:rPr lang="en-US" sz="1600" b="0" baseline="0" dirty="0" smtClean="0">
                          <a:solidFill>
                            <a:srgbClr val="0066FF"/>
                          </a:solidFill>
                          <a:latin typeface="Cambria" pitchFamily="18" charset="0"/>
                        </a:rPr>
                        <a:t>[3dRR11]</a:t>
                      </a:r>
                      <a:endParaRPr lang="en-US" sz="1600" b="0" dirty="0">
                        <a:solidFill>
                          <a:srgbClr val="0066FF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56.6±2.9%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215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KDES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Superpixel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(RGB)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66.2±0.3%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215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KDES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Superpixel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(Depth)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63.4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±0.6%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215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KDES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Superpixel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(RGB-D)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71.4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±0.6%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KDES +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Segmentation Tree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76.1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±0.9%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9550" y="1465844"/>
            <a:ext cx="3452035" cy="138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b="1" dirty="0" smtClean="0">
                <a:solidFill>
                  <a:schemeClr val="tx2"/>
                </a:solidFill>
                <a:latin typeface="Cambria" pitchFamily="18" charset="0"/>
              </a:rPr>
              <a:t>NYU Kinect Dataset</a:t>
            </a:r>
          </a:p>
          <a:p>
            <a:r>
              <a:rPr lang="en-US" dirty="0" smtClean="0">
                <a:latin typeface="Cambria" pitchFamily="18" charset="0"/>
              </a:rPr>
              <a:t>2284 frames, indoor (7 types)</a:t>
            </a:r>
          </a:p>
          <a:p>
            <a:r>
              <a:rPr lang="en-US" dirty="0" smtClean="0">
                <a:latin typeface="Cambria" pitchFamily="18" charset="0"/>
              </a:rPr>
              <a:t>640x480 </a:t>
            </a:r>
            <a:r>
              <a:rPr lang="en-US" dirty="0" err="1" smtClean="0">
                <a:latin typeface="Cambria" pitchFamily="18" charset="0"/>
              </a:rPr>
              <a:t>Color+Depth</a:t>
            </a:r>
            <a:endParaRPr lang="en-US" dirty="0" smtClean="0">
              <a:latin typeface="Cambria" pitchFamily="18" charset="0"/>
            </a:endParaRPr>
          </a:p>
          <a:p>
            <a:r>
              <a:rPr lang="en-US" dirty="0" smtClean="0">
                <a:latin typeface="Cambria" pitchFamily="18" charset="0"/>
              </a:rPr>
              <a:t>13 semantic classes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58788" y="6450538"/>
            <a:ext cx="415925" cy="304800"/>
          </a:xfrm>
          <a:prstGeom prst="rect">
            <a:avLst/>
          </a:prstGeo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57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1553" y="6381176"/>
            <a:ext cx="273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[Ren, Bo, Fox, CVPR 2012]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55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itchFamily="18" charset="0"/>
              </a:rPr>
              <a:t>Semantic Scene Labeling (RGB-D)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808"/>
            <a:ext cx="9144000" cy="4852327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58788" y="6450538"/>
            <a:ext cx="415925" cy="304800"/>
          </a:xfrm>
          <a:prstGeom prst="rect">
            <a:avLst/>
          </a:prstGeo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58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1553" y="6381176"/>
            <a:ext cx="273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[Ren, Bo, Fox, CVPR 2012]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943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itchFamily="18" charset="0"/>
              </a:rPr>
              <a:t>RGB-(D) Scene Labeling Benchmarks</a:t>
            </a:r>
            <a:endParaRPr lang="en-US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993461"/>
              </p:ext>
            </p:extLst>
          </p:nvPr>
        </p:nvGraphicFramePr>
        <p:xfrm>
          <a:off x="3695700" y="1342868"/>
          <a:ext cx="5270500" cy="16789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524647"/>
                <a:gridCol w="1745853"/>
              </a:tblGrid>
              <a:tr h="3215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SIFT+MRF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</a:t>
                      </a:r>
                      <a:r>
                        <a:rPr lang="en-US" sz="1600" b="0" baseline="0" dirty="0" smtClean="0">
                          <a:solidFill>
                            <a:srgbClr val="0066FF"/>
                          </a:solidFill>
                          <a:latin typeface="Cambria" pitchFamily="18" charset="0"/>
                        </a:rPr>
                        <a:t>[3dRR11]</a:t>
                      </a:r>
                      <a:endParaRPr lang="en-US" sz="1600" b="0" dirty="0">
                        <a:solidFill>
                          <a:srgbClr val="0066FF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56.6±2.9%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215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KDES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Superpixel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(RGB)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66.2±0.3%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215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KDES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Superpixel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(Depth)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63.4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±0.6%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2154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KDES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Superpixel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(RGB-D)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71.4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±0.6%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KDES +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Segmentation Tree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76.1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±0.9%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9550" y="1465844"/>
            <a:ext cx="3452035" cy="138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b="1" dirty="0" smtClean="0">
                <a:solidFill>
                  <a:schemeClr val="tx2"/>
                </a:solidFill>
                <a:latin typeface="Cambria" pitchFamily="18" charset="0"/>
              </a:rPr>
              <a:t>NYU Kinect Dataset</a:t>
            </a:r>
          </a:p>
          <a:p>
            <a:r>
              <a:rPr lang="en-US" dirty="0" smtClean="0">
                <a:latin typeface="Cambria" pitchFamily="18" charset="0"/>
              </a:rPr>
              <a:t>2284 frames, indoor (7 types)</a:t>
            </a:r>
          </a:p>
          <a:p>
            <a:r>
              <a:rPr lang="en-US" dirty="0" smtClean="0">
                <a:latin typeface="Cambria" pitchFamily="18" charset="0"/>
              </a:rPr>
              <a:t>640x480 </a:t>
            </a:r>
            <a:r>
              <a:rPr lang="en-US" dirty="0" err="1" smtClean="0">
                <a:latin typeface="Cambria" pitchFamily="18" charset="0"/>
              </a:rPr>
              <a:t>Color+Depth</a:t>
            </a:r>
            <a:endParaRPr lang="en-US" dirty="0" smtClean="0">
              <a:latin typeface="Cambria" pitchFamily="18" charset="0"/>
            </a:endParaRPr>
          </a:p>
          <a:p>
            <a:r>
              <a:rPr lang="en-US" dirty="0" smtClean="0">
                <a:latin typeface="Cambria" pitchFamily="18" charset="0"/>
              </a:rPr>
              <a:t>13 semantic classes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58788" y="6450538"/>
            <a:ext cx="415925" cy="304800"/>
          </a:xfrm>
          <a:prstGeom prst="rect">
            <a:avLst/>
          </a:prstGeo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59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1553" y="6381176"/>
            <a:ext cx="273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[Ren, Bo, Fox, CVPR 2012]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65330"/>
              </p:ext>
            </p:extLst>
          </p:nvPr>
        </p:nvGraphicFramePr>
        <p:xfrm>
          <a:off x="120650" y="3579124"/>
          <a:ext cx="5010150" cy="234696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927350"/>
                <a:gridCol w="1193800"/>
                <a:gridCol w="889000"/>
              </a:tblGrid>
              <a:tr h="28956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Pixelwise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Average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Region-based Energy </a:t>
                      </a:r>
                      <a:r>
                        <a:rPr lang="en-US" sz="1600" b="0" dirty="0" smtClean="0">
                          <a:solidFill>
                            <a:srgbClr val="0066FF"/>
                          </a:solidFill>
                          <a:latin typeface="Cambria" pitchFamily="18" charset="0"/>
                        </a:rPr>
                        <a:t>[ICCV09]</a:t>
                      </a:r>
                      <a:endParaRPr lang="en-US" sz="1600" b="0" dirty="0">
                        <a:solidFill>
                          <a:srgbClr val="0066FF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76.4±1.2%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65.5%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Selecting Regions </a:t>
                      </a:r>
                      <a:r>
                        <a:rPr lang="en-US" sz="1600" b="0" dirty="0" smtClean="0">
                          <a:solidFill>
                            <a:srgbClr val="0066FF"/>
                          </a:solidFill>
                          <a:latin typeface="Cambria" pitchFamily="18" charset="0"/>
                        </a:rPr>
                        <a:t>[CVPR10]</a:t>
                      </a:r>
                      <a:endParaRPr lang="en-US" sz="1600" b="0" dirty="0">
                        <a:solidFill>
                          <a:srgbClr val="0066FF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79.4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±1.4%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-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Stacked Labeling </a:t>
                      </a:r>
                      <a:r>
                        <a:rPr lang="en-US" sz="1600" b="0" dirty="0" smtClean="0">
                          <a:solidFill>
                            <a:srgbClr val="0066FF"/>
                          </a:solidFill>
                          <a:latin typeface="Cambria" pitchFamily="18" charset="0"/>
                        </a:rPr>
                        <a:t>[ECCV10]</a:t>
                      </a:r>
                      <a:endParaRPr lang="en-US" sz="1600" b="0" dirty="0">
                        <a:solidFill>
                          <a:srgbClr val="0066FF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76.9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66.2%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Superpixel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MRF </a:t>
                      </a:r>
                      <a:r>
                        <a:rPr lang="en-US" sz="1600" b="0" dirty="0" smtClean="0">
                          <a:solidFill>
                            <a:srgbClr val="0066FF"/>
                          </a:solidFill>
                          <a:latin typeface="Cambria" pitchFamily="18" charset="0"/>
                        </a:rPr>
                        <a:t>[ECCV10]</a:t>
                      </a:r>
                      <a:endParaRPr lang="en-US" sz="1600" b="0" dirty="0">
                        <a:solidFill>
                          <a:srgbClr val="0066FF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7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7.5%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-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Recursive NN </a:t>
                      </a:r>
                      <a:r>
                        <a:rPr lang="en-US" sz="1600" b="0" dirty="0" smtClean="0">
                          <a:solidFill>
                            <a:srgbClr val="0066FF"/>
                          </a:solidFill>
                          <a:latin typeface="Cambria" pitchFamily="18" charset="0"/>
                        </a:rPr>
                        <a:t>[ICML11]</a:t>
                      </a:r>
                      <a:endParaRPr lang="en-US" sz="1600" b="0" dirty="0">
                        <a:solidFill>
                          <a:srgbClr val="0066FF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78.1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-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Our Work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82.9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±0.9%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74.5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%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89550" y="4005844"/>
            <a:ext cx="3744936" cy="138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b="1" dirty="0" smtClean="0">
                <a:solidFill>
                  <a:schemeClr val="tx2"/>
                </a:solidFill>
                <a:latin typeface="Cambria" pitchFamily="18" charset="0"/>
              </a:rPr>
              <a:t>Stanford Background Dataset</a:t>
            </a:r>
          </a:p>
          <a:p>
            <a:r>
              <a:rPr lang="en-US" dirty="0" smtClean="0">
                <a:latin typeface="Cambria" pitchFamily="18" charset="0"/>
              </a:rPr>
              <a:t>715 images, outdoor</a:t>
            </a:r>
          </a:p>
          <a:p>
            <a:r>
              <a:rPr lang="en-US" dirty="0" smtClean="0">
                <a:latin typeface="Cambria" pitchFamily="18" charset="0"/>
              </a:rPr>
              <a:t>320x240 Color only</a:t>
            </a:r>
          </a:p>
          <a:p>
            <a:r>
              <a:rPr lang="en-US" dirty="0">
                <a:latin typeface="Cambria" pitchFamily="18" charset="0"/>
              </a:rPr>
              <a:t>8</a:t>
            </a:r>
            <a:r>
              <a:rPr lang="en-US" dirty="0" smtClean="0">
                <a:latin typeface="Cambria" pitchFamily="18" charset="0"/>
              </a:rPr>
              <a:t> semantic classes (3 geometric)</a:t>
            </a:r>
            <a:endParaRPr lang="en-US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144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Need for </a:t>
            </a:r>
            <a:r>
              <a:rPr lang="en-US" sz="3200" dirty="0" smtClean="0">
                <a:solidFill>
                  <a:srgbClr val="FF0000"/>
                </a:solidFill>
              </a:rPr>
              <a:t>R</a:t>
            </a:r>
            <a:r>
              <a:rPr lang="en-US" sz="3200" dirty="0" smtClean="0">
                <a:solidFill>
                  <a:srgbClr val="00B050"/>
                </a:solidFill>
              </a:rPr>
              <a:t>G</a:t>
            </a:r>
            <a:r>
              <a:rPr lang="en-US" sz="3200" dirty="0" smtClean="0">
                <a:solidFill>
                  <a:srgbClr val="0070C0"/>
                </a:solidFill>
              </a:rPr>
              <a:t>B</a:t>
            </a:r>
            <a:r>
              <a:rPr lang="en-US" sz="3200" dirty="0" smtClean="0"/>
              <a:t>-</a:t>
            </a:r>
            <a:r>
              <a:rPr lang="en-US" sz="3200" dirty="0" smtClean="0">
                <a:solidFill>
                  <a:schemeClr val="tx1"/>
                </a:solidFill>
              </a:rPr>
              <a:t>D</a:t>
            </a:r>
            <a:r>
              <a:rPr lang="en-US" sz="3200" dirty="0" smtClean="0"/>
              <a:t> </a:t>
            </a:r>
            <a:r>
              <a:rPr lang="en-US" sz="3200" dirty="0"/>
              <a:t>Features</a:t>
            </a:r>
            <a:endParaRPr lang="en-US" sz="3200" dirty="0" smtClean="0"/>
          </a:p>
        </p:txBody>
      </p:sp>
      <p:sp>
        <p:nvSpPr>
          <p:cNvPr id="28" name="Oval 27"/>
          <p:cNvSpPr/>
          <p:nvPr/>
        </p:nvSpPr>
        <p:spPr bwMode="auto">
          <a:xfrm>
            <a:off x="7096125" y="3909780"/>
            <a:ext cx="1704975" cy="81915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Recognition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6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3397910"/>
            <a:ext cx="43815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Straight Arrow Connector 33"/>
          <p:cNvCxnSpPr>
            <a:stCxn id="35" idx="2"/>
          </p:cNvCxnSpPr>
          <p:nvPr/>
        </p:nvCxnSpPr>
        <p:spPr bwMode="auto">
          <a:xfrm flipH="1">
            <a:off x="6562729" y="2626941"/>
            <a:ext cx="1423984" cy="150191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7096126" y="1919055"/>
            <a:ext cx="1781174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latin typeface="Cambria" pitchFamily="18" charset="0"/>
              </a:rPr>
              <a:t>Your favorite model</a:t>
            </a:r>
            <a:endParaRPr lang="en-US" b="0" dirty="0">
              <a:latin typeface="Cambria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23771" y="1259733"/>
            <a:ext cx="3467554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mbria" pitchFamily="18" charset="0"/>
              </a:rPr>
              <a:t>Bag-of-Words</a:t>
            </a:r>
          </a:p>
          <a:p>
            <a:pPr algn="ctr"/>
            <a:r>
              <a:rPr lang="en-US" sz="1800" b="0" dirty="0" smtClean="0">
                <a:latin typeface="Cambria" pitchFamily="18" charset="0"/>
              </a:rPr>
              <a:t>Sparse Coding</a:t>
            </a:r>
          </a:p>
        </p:txBody>
      </p:sp>
      <p:cxnSp>
        <p:nvCxnSpPr>
          <p:cNvPr id="37" name="Straight Arrow Connector 36"/>
          <p:cNvCxnSpPr>
            <a:stCxn id="40" idx="2"/>
          </p:cNvCxnSpPr>
          <p:nvPr/>
        </p:nvCxnSpPr>
        <p:spPr bwMode="auto">
          <a:xfrm>
            <a:off x="5057548" y="2968582"/>
            <a:ext cx="228830" cy="1325343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3323771" y="2322251"/>
            <a:ext cx="3467554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mbria" pitchFamily="18" charset="0"/>
              </a:rPr>
              <a:t>Spatial Pyramid Matching (SPM)</a:t>
            </a:r>
          </a:p>
          <a:p>
            <a:pPr algn="ctr"/>
            <a:r>
              <a:rPr lang="en-US" sz="1800" b="0" dirty="0" smtClean="0">
                <a:latin typeface="Cambria" pitchFamily="18" charset="0"/>
              </a:rPr>
              <a:t>Efficient Match Kernel (EMK)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74055" y="2109102"/>
            <a:ext cx="190182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latin typeface="Cambria" pitchFamily="18" charset="0"/>
              </a:rPr>
              <a:t>SIFT (or HOG)</a:t>
            </a:r>
          </a:p>
        </p:txBody>
      </p:sp>
      <p:pic>
        <p:nvPicPr>
          <p:cNvPr id="19458" name="Picture 2" descr="C:\Users\liefengb\Desktop\intel\tutorial\rgbdsubset\coffee_mug\coffee_mug_7\coffee_mug_7_1_61_depthcrop_f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82" y="3611880"/>
            <a:ext cx="158166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 bwMode="auto">
          <a:xfrm rot="16200000" flipH="1">
            <a:off x="1704977" y="3028934"/>
            <a:ext cx="1743074" cy="65722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794783" y="1607453"/>
            <a:ext cx="707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Cambria" pitchFamily="18" charset="0"/>
              </a:rPr>
              <a:t>?</a:t>
            </a:r>
            <a:endParaRPr lang="en-US" sz="80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6" name="Text Box 1776"/>
          <p:cNvSpPr txBox="1">
            <a:spLocks noChangeArrowheads="1"/>
          </p:cNvSpPr>
          <p:nvPr/>
        </p:nvSpPr>
        <p:spPr bwMode="auto">
          <a:xfrm>
            <a:off x="-28576" y="5186130"/>
            <a:ext cx="8582025" cy="457200"/>
          </a:xfrm>
          <a:prstGeom prst="rect">
            <a:avLst/>
          </a:prstGeom>
          <a:solidFill>
            <a:srgbClr val="00FF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19805" tIns="99029" rIns="19805" bIns="9902"/>
          <a:lstStyle/>
          <a:p>
            <a:pPr marL="0" marR="0" lvl="0" indent="0" defTabSz="19843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              </a:t>
            </a:r>
            <a: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            Objects              </a:t>
            </a:r>
            <a:r>
              <a:rPr lang="en-US" altLang="zh-CN" sz="1800" kern="0" dirty="0" smtClean="0">
                <a:latin typeface="Cambria" pitchFamily="18" charset="0"/>
                <a:ea typeface="宋体" pitchFamily="2" charset="-122"/>
              </a:rPr>
              <a:t>             </a:t>
            </a:r>
            <a: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Patch</a:t>
            </a:r>
            <a:r>
              <a:rPr kumimoji="0" lang="en-US" altLang="zh-CN" sz="18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 features</a:t>
            </a:r>
            <a: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       </a:t>
            </a:r>
            <a:r>
              <a:rPr lang="en-US" altLang="zh-CN" sz="1800" kern="0" dirty="0" smtClean="0">
                <a:latin typeface="Cambria" pitchFamily="18" charset="0"/>
                <a:ea typeface="宋体" pitchFamily="2" charset="-122"/>
              </a:rPr>
              <a:t>Object </a:t>
            </a:r>
            <a: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宋体" pitchFamily="2" charset="-122"/>
              </a:rPr>
              <a:t>features</a:t>
            </a:r>
            <a:endParaRPr kumimoji="0" lang="en-US" altLang="zh-CN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2506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60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4176" y="957135"/>
            <a:ext cx="842962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sz="2400" b="1" dirty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sz="2400" b="1" dirty="0">
                <a:solidFill>
                  <a:srgbClr val="0066FF"/>
                </a:solidFill>
                <a:latin typeface="Cambria" pitchFamily="18" charset="0"/>
              </a:rPr>
              <a:t>B</a:t>
            </a:r>
            <a:r>
              <a:rPr lang="en-US" sz="2400" b="1" dirty="0">
                <a:latin typeface="Cambria" pitchFamily="18" charset="0"/>
              </a:rPr>
              <a:t>-D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smtClean="0">
                <a:latin typeface="Cambria" pitchFamily="18" charset="0"/>
              </a:rPr>
              <a:t>cameras provide rich, robust semantic information and are well positioned to enable interactive applications. </a:t>
            </a:r>
          </a:p>
          <a:p>
            <a:pPr marL="342900" indent="-342900"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sz="2400" b="1" dirty="0" smtClean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sz="2400" b="1" dirty="0" smtClean="0">
                <a:solidFill>
                  <a:srgbClr val="0066FF"/>
                </a:solidFill>
                <a:latin typeface="Cambria" pitchFamily="18" charset="0"/>
              </a:rPr>
              <a:t>B</a:t>
            </a:r>
            <a:r>
              <a:rPr lang="en-US" sz="2400" b="1" dirty="0" smtClean="0">
                <a:latin typeface="Cambria" pitchFamily="18" charset="0"/>
              </a:rPr>
              <a:t>-D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>
                <a:latin typeface="Cambria" pitchFamily="18" charset="0"/>
              </a:rPr>
              <a:t>f</a:t>
            </a:r>
            <a:r>
              <a:rPr lang="en-US" sz="2400" dirty="0" smtClean="0">
                <a:latin typeface="Cambria" pitchFamily="18" charset="0"/>
              </a:rPr>
              <a:t>eatures are the key to recognition, and feature learning approaches adapt well to new sensor modality.</a:t>
            </a:r>
            <a:endParaRPr lang="en-US" dirty="0" smtClean="0">
              <a:latin typeface="Cambria" pitchFamily="18" charset="0"/>
            </a:endParaRPr>
          </a:p>
          <a:p>
            <a:pPr marL="342900" indent="-342900"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Cambria" pitchFamily="18" charset="0"/>
              </a:rPr>
              <a:t>A balance of design and learning has led to two types of features: kernel descriptors, hierarchical matching pursuit.</a:t>
            </a:r>
          </a:p>
          <a:p>
            <a:pPr marL="342900" indent="-342900"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sz="2400" b="1" dirty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sz="2400" b="1" dirty="0">
                <a:solidFill>
                  <a:srgbClr val="0066FF"/>
                </a:solidFill>
                <a:latin typeface="Cambria" pitchFamily="18" charset="0"/>
              </a:rPr>
              <a:t>B</a:t>
            </a:r>
            <a:r>
              <a:rPr lang="en-US" sz="2400" b="1" dirty="0">
                <a:latin typeface="Cambria" pitchFamily="18" charset="0"/>
              </a:rPr>
              <a:t>-D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smtClean="0">
                <a:latin typeface="Cambria" pitchFamily="18" charset="0"/>
              </a:rPr>
              <a:t>object recognition provides a solid basis for understanding real-world scenes and activities.</a:t>
            </a:r>
          </a:p>
          <a:p>
            <a:pPr marL="342900" indent="-342900"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Cambria" pitchFamily="18" charset="0"/>
              </a:rPr>
              <a:t>Feature learning applies to many vision problems such as object detection, segmentation, and scene labeling.</a:t>
            </a:r>
          </a:p>
          <a:p>
            <a:pPr>
              <a:spcBef>
                <a:spcPts val="2000"/>
              </a:spcBef>
              <a:spcAft>
                <a:spcPts val="0"/>
              </a:spcAft>
            </a:pPr>
            <a:r>
              <a:rPr lang="en-US" sz="2400" dirty="0" smtClean="0">
                <a:latin typeface="Cambria" pitchFamily="18" charset="0"/>
              </a:rPr>
              <a:t>	(datasets and source codes available)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500" y="6392550"/>
            <a:ext cx="347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Tutorial @ CVPR 2014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133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61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9144000" cy="11637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5425" marR="0" indent="-22542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-11876" y="5694218"/>
            <a:ext cx="9144000" cy="11637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5425" marR="0" indent="-22542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3540" y="2606722"/>
            <a:ext cx="44369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0070C0"/>
                </a:solidFill>
                <a:latin typeface="Cambria" pitchFamily="18" charset="0"/>
              </a:rPr>
              <a:t>THANK YOU</a:t>
            </a:r>
            <a:endParaRPr lang="en-US" sz="6000" b="1" dirty="0">
              <a:solidFill>
                <a:srgbClr val="0070C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7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Presentation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7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74" y="1174845"/>
            <a:ext cx="8429625" cy="427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Cambria" pitchFamily="18" charset="0"/>
              </a:rPr>
              <a:t>Introduction</a:t>
            </a:r>
          </a:p>
          <a:p>
            <a:pPr marL="342900" indent="-342900">
              <a:spcBef>
                <a:spcPts val="20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sz="2400" b="1" dirty="0" smtClean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sz="2400" b="1" dirty="0" smtClean="0">
                <a:solidFill>
                  <a:srgbClr val="0066FF"/>
                </a:solidFill>
                <a:latin typeface="Cambria" pitchFamily="18" charset="0"/>
              </a:rPr>
              <a:t>B</a:t>
            </a:r>
            <a:r>
              <a:rPr lang="en-US" sz="2400" b="1" dirty="0" smtClean="0">
                <a:latin typeface="Cambria" pitchFamily="18" charset="0"/>
              </a:rPr>
              <a:t>-D</a:t>
            </a:r>
            <a:r>
              <a:rPr lang="en-US" sz="2400" dirty="0" smtClean="0">
                <a:latin typeface="Cambria" pitchFamily="18" charset="0"/>
              </a:rPr>
              <a:t> Features for Object Recognition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Benchmark and Baseline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Kernel Descriptors: Generalizing SIFT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Hierarchical Matching Pursuit: Unsupervised Feature Learning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Related Works and Applications</a:t>
            </a:r>
          </a:p>
          <a:p>
            <a:pPr marL="342900" indent="-342900">
              <a:spcBef>
                <a:spcPts val="20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Cambria" pitchFamily="18" charset="0"/>
              </a:rPr>
              <a:t>Toward Understanding Real-World Scenes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Hierarchical Matching Pursuit and Object Detection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b="1" dirty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b="1" dirty="0">
                <a:solidFill>
                  <a:srgbClr val="0066FF"/>
                </a:solidFill>
                <a:latin typeface="Cambria" pitchFamily="18" charset="0"/>
              </a:rPr>
              <a:t>B</a:t>
            </a:r>
            <a:r>
              <a:rPr lang="en-US" b="1" dirty="0">
                <a:latin typeface="Cambria" pitchFamily="18" charset="0"/>
              </a:rPr>
              <a:t>-D </a:t>
            </a:r>
            <a:r>
              <a:rPr lang="en-US" dirty="0" smtClean="0">
                <a:latin typeface="Cambria" pitchFamily="18" charset="0"/>
              </a:rPr>
              <a:t>Boundary Detection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b="1" dirty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b="1" dirty="0">
                <a:solidFill>
                  <a:srgbClr val="0066FF"/>
                </a:solidFill>
                <a:latin typeface="Cambria" pitchFamily="18" charset="0"/>
              </a:rPr>
              <a:t>B</a:t>
            </a:r>
            <a:r>
              <a:rPr lang="en-US" b="1" dirty="0">
                <a:latin typeface="Cambria" pitchFamily="18" charset="0"/>
              </a:rPr>
              <a:t>-D </a:t>
            </a:r>
            <a:r>
              <a:rPr lang="en-US" dirty="0" smtClean="0">
                <a:latin typeface="Cambria" pitchFamily="18" charset="0"/>
              </a:rPr>
              <a:t>Features for Scene Labeling</a:t>
            </a:r>
          </a:p>
        </p:txBody>
      </p:sp>
    </p:spTree>
    <p:extLst>
      <p:ext uri="{BB962C8B-B14F-4D97-AF65-F5344CB8AC3E}">
        <p14:creationId xmlns:p14="http://schemas.microsoft.com/office/powerpoint/2010/main" val="4002250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Presentation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8</a:t>
            </a:fld>
            <a:endParaRPr lang="en-US" sz="1000" dirty="0"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74" y="1174845"/>
            <a:ext cx="8429625" cy="427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Cambria" pitchFamily="18" charset="0"/>
              </a:rPr>
              <a:t>Introduction</a:t>
            </a:r>
          </a:p>
          <a:p>
            <a:pPr marL="342900" indent="-342900">
              <a:spcBef>
                <a:spcPts val="20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sz="2400" b="1" dirty="0" smtClean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sz="2400" b="1" dirty="0" smtClean="0">
                <a:solidFill>
                  <a:srgbClr val="0066FF"/>
                </a:solidFill>
                <a:latin typeface="Cambria" pitchFamily="18" charset="0"/>
              </a:rPr>
              <a:t>B</a:t>
            </a:r>
            <a:r>
              <a:rPr lang="en-US" sz="2400" b="1" dirty="0" smtClean="0">
                <a:latin typeface="Cambria" pitchFamily="18" charset="0"/>
              </a:rPr>
              <a:t>-D</a:t>
            </a:r>
            <a:r>
              <a:rPr lang="en-US" sz="2400" dirty="0" smtClean="0">
                <a:latin typeface="Cambria" pitchFamily="18" charset="0"/>
              </a:rPr>
              <a:t> Features for Object Recognition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Benchmark and Baseline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Kernel Descriptors: Generalizing SIFT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Hierarchical Matching Pursuit: Unsupervised Feature Learning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Related Works and Applications</a:t>
            </a:r>
          </a:p>
          <a:p>
            <a:pPr marL="342900" indent="-342900">
              <a:spcBef>
                <a:spcPts val="20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Cambria" pitchFamily="18" charset="0"/>
              </a:rPr>
              <a:t>Toward Understanding Real-World Scenes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Hierarchical Matching Pursuit and Object Detection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b="1" dirty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b="1" dirty="0">
                <a:solidFill>
                  <a:srgbClr val="0066FF"/>
                </a:solidFill>
                <a:latin typeface="Cambria" pitchFamily="18" charset="0"/>
              </a:rPr>
              <a:t>B</a:t>
            </a:r>
            <a:r>
              <a:rPr lang="en-US" b="1" dirty="0">
                <a:latin typeface="Cambria" pitchFamily="18" charset="0"/>
              </a:rPr>
              <a:t>-D </a:t>
            </a:r>
            <a:r>
              <a:rPr lang="en-US" dirty="0" smtClean="0">
                <a:latin typeface="Cambria" pitchFamily="18" charset="0"/>
              </a:rPr>
              <a:t>Boundary Detection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b="1" dirty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b="1" dirty="0">
                <a:solidFill>
                  <a:srgbClr val="0066FF"/>
                </a:solidFill>
                <a:latin typeface="Cambria" pitchFamily="18" charset="0"/>
              </a:rPr>
              <a:t>B</a:t>
            </a:r>
            <a:r>
              <a:rPr lang="en-US" b="1" dirty="0">
                <a:latin typeface="Cambria" pitchFamily="18" charset="0"/>
              </a:rPr>
              <a:t>-D </a:t>
            </a:r>
            <a:r>
              <a:rPr lang="en-US" dirty="0" smtClean="0">
                <a:latin typeface="Cambria" pitchFamily="18" charset="0"/>
              </a:rPr>
              <a:t>Features for Scene Labeling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85774" y="3773714"/>
            <a:ext cx="8429625" cy="2148115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5425" marR="0" indent="-22542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715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  <a:r>
              <a:rPr lang="en-US" sz="3200" dirty="0">
                <a:solidFill>
                  <a:srgbClr val="00B050"/>
                </a:solidFill>
              </a:rPr>
              <a:t>G</a:t>
            </a:r>
            <a:r>
              <a:rPr lang="en-US" sz="3200" dirty="0">
                <a:solidFill>
                  <a:srgbClr val="0070C0"/>
                </a:solidFill>
              </a:rPr>
              <a:t>B</a:t>
            </a:r>
            <a:r>
              <a:rPr lang="en-US" sz="3200" dirty="0"/>
              <a:t>-</a:t>
            </a:r>
            <a:r>
              <a:rPr lang="en-US" sz="3200" dirty="0">
                <a:solidFill>
                  <a:schemeClr val="tx1"/>
                </a:solidFill>
              </a:rPr>
              <a:t>D</a:t>
            </a:r>
            <a:r>
              <a:rPr lang="en-US" sz="3200" dirty="0" smtClean="0"/>
              <a:t> Recognition: Benchmark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788" y="6450538"/>
            <a:ext cx="415925" cy="304800"/>
          </a:xfrm>
        </p:spPr>
        <p:txBody>
          <a:bodyPr/>
          <a:lstStyle/>
          <a:p>
            <a:fld id="{81DA0F84-A32F-4146-B50A-039BF10FE5E4}" type="slidenum">
              <a:rPr lang="en-US" sz="1000" smtClean="0">
                <a:latin typeface="Cambria" pitchFamily="18" charset="0"/>
              </a:rPr>
              <a:pPr/>
              <a:t>9</a:t>
            </a:fld>
            <a:endParaRPr lang="en-US" sz="1000" dirty="0">
              <a:latin typeface="Cambria" pitchFamily="18" charset="0"/>
            </a:endParaRPr>
          </a:p>
        </p:txBody>
      </p:sp>
      <p:pic>
        <p:nvPicPr>
          <p:cNvPr id="12" name="Picture 22" descr="http://seattle.intel-research.net/~xren/tmp/objec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44" y="1100021"/>
            <a:ext cx="6254622" cy="338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54000" y="4497272"/>
            <a:ext cx="604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303 objects from 51 categories, 250,000 RGB-D views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p:pic>
        <p:nvPicPr>
          <p:cNvPr id="14" name="Picture 13" descr="scen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675" y="1143000"/>
            <a:ext cx="2311400" cy="1733550"/>
          </a:xfrm>
          <a:prstGeom prst="rect">
            <a:avLst/>
          </a:prstGeom>
        </p:spPr>
      </p:pic>
      <p:pic>
        <p:nvPicPr>
          <p:cNvPr id="15" name="Picture 14" descr="scene_dept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081" y="2952750"/>
            <a:ext cx="2320535" cy="17430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48475" y="4752975"/>
            <a:ext cx="1988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Cluttered scenes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8877" y="4802373"/>
            <a:ext cx="5853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Cambria" pitchFamily="18" charset="0"/>
              </a:rPr>
              <a:t>http://www.cs.washington.edu/rgbd-dataset/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0636" y="5447328"/>
            <a:ext cx="7821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ambria" pitchFamily="18" charset="0"/>
              </a:rPr>
              <a:t>A standard benchmark for </a:t>
            </a:r>
            <a:r>
              <a:rPr lang="en-US" b="1" dirty="0" smtClean="0">
                <a:solidFill>
                  <a:srgbClr val="FF0000"/>
                </a:solidFill>
                <a:latin typeface="Cambria" pitchFamily="18" charset="0"/>
              </a:rPr>
              <a:t>R</a:t>
            </a:r>
            <a:r>
              <a:rPr lang="en-US" b="1" dirty="0" smtClean="0">
                <a:solidFill>
                  <a:srgbClr val="00B050"/>
                </a:solidFill>
                <a:latin typeface="Cambria" pitchFamily="18" charset="0"/>
              </a:rPr>
              <a:t>G</a:t>
            </a:r>
            <a:r>
              <a:rPr lang="en-US" b="1" dirty="0" smtClean="0">
                <a:solidFill>
                  <a:srgbClr val="0070C0"/>
                </a:solidFill>
                <a:latin typeface="Cambria" pitchFamily="18" charset="0"/>
              </a:rPr>
              <a:t>B-</a:t>
            </a:r>
            <a:r>
              <a:rPr lang="en-US" b="1" dirty="0" smtClean="0">
                <a:latin typeface="Cambria" pitchFamily="18" charset="0"/>
              </a:rPr>
              <a:t>D</a:t>
            </a:r>
            <a:r>
              <a:rPr lang="en-US" b="1" dirty="0" smtClean="0">
                <a:solidFill>
                  <a:srgbClr val="0070C0"/>
                </a:solidFill>
                <a:latin typeface="Cambria" pitchFamily="18" charset="0"/>
              </a:rPr>
              <a:t> recognition of everyday objects</a:t>
            </a:r>
          </a:p>
          <a:p>
            <a:r>
              <a:rPr lang="en-US" dirty="0" smtClean="0">
                <a:solidFill>
                  <a:srgbClr val="0070C0"/>
                </a:solidFill>
                <a:latin typeface="Cambria" pitchFamily="18" charset="0"/>
              </a:rPr>
              <a:t>(both category recognition and instance recognition)</a:t>
            </a:r>
            <a:endParaRPr lang="en-US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89468" y="6381176"/>
            <a:ext cx="314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[Lai, Bo, Ren, Fox;  ICRA 2011]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71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white_intel_only">
  <a:themeElements>
    <a:clrScheme name="2_white_intel_only 8">
      <a:dk1>
        <a:srgbClr val="000000"/>
      </a:dk1>
      <a:lt1>
        <a:srgbClr val="FFFFFF"/>
      </a:lt1>
      <a:dk2>
        <a:srgbClr val="0860A8"/>
      </a:dk2>
      <a:lt2>
        <a:srgbClr val="808080"/>
      </a:lt2>
      <a:accent1>
        <a:srgbClr val="FF5C00"/>
      </a:accent1>
      <a:accent2>
        <a:srgbClr val="FDB605"/>
      </a:accent2>
      <a:accent3>
        <a:srgbClr val="FFFFFF"/>
      </a:accent3>
      <a:accent4>
        <a:srgbClr val="000000"/>
      </a:accent4>
      <a:accent5>
        <a:srgbClr val="FFB5AA"/>
      </a:accent5>
      <a:accent6>
        <a:srgbClr val="E5A504"/>
      </a:accent6>
      <a:hlink>
        <a:srgbClr val="AA014C"/>
      </a:hlink>
      <a:folHlink>
        <a:srgbClr val="379900"/>
      </a:folHlink>
    </a:clrScheme>
    <a:fontScheme name="2_white_intel_onl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68AE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marL="225425" marR="0" indent="-225425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2_white_intel_only 1">
        <a:dk1>
          <a:srgbClr val="111111"/>
        </a:dk1>
        <a:lt1>
          <a:srgbClr val="FFFFFF"/>
        </a:lt1>
        <a:dk2>
          <a:srgbClr val="087EB9"/>
        </a:dk2>
        <a:lt2>
          <a:srgbClr val="0860A8"/>
        </a:lt2>
        <a:accent1>
          <a:srgbClr val="FF5C00"/>
        </a:accent1>
        <a:accent2>
          <a:srgbClr val="FDB605"/>
        </a:accent2>
        <a:accent3>
          <a:srgbClr val="FFFFFF"/>
        </a:accent3>
        <a:accent4>
          <a:srgbClr val="0D0D0D"/>
        </a:accent4>
        <a:accent5>
          <a:srgbClr val="FFB5AA"/>
        </a:accent5>
        <a:accent6>
          <a:srgbClr val="E5A504"/>
        </a:accent6>
        <a:hlink>
          <a:srgbClr val="CCECFF"/>
        </a:hlink>
        <a:folHlink>
          <a:srgbClr val="37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_intel_only 2">
        <a:dk1>
          <a:srgbClr val="111111"/>
        </a:dk1>
        <a:lt1>
          <a:srgbClr val="FFFFFF"/>
        </a:lt1>
        <a:dk2>
          <a:srgbClr val="087EB9"/>
        </a:dk2>
        <a:lt2>
          <a:srgbClr val="0860A8"/>
        </a:lt2>
        <a:accent1>
          <a:srgbClr val="FF5C00"/>
        </a:accent1>
        <a:accent2>
          <a:srgbClr val="FDB605"/>
        </a:accent2>
        <a:accent3>
          <a:srgbClr val="FFFFFF"/>
        </a:accent3>
        <a:accent4>
          <a:srgbClr val="0D0D0D"/>
        </a:accent4>
        <a:accent5>
          <a:srgbClr val="FFB5AA"/>
        </a:accent5>
        <a:accent6>
          <a:srgbClr val="E5A504"/>
        </a:accent6>
        <a:hlink>
          <a:srgbClr val="0066FF"/>
        </a:hlink>
        <a:folHlink>
          <a:srgbClr val="37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_intel_only 3">
        <a:dk1>
          <a:srgbClr val="111111"/>
        </a:dk1>
        <a:lt1>
          <a:srgbClr val="FFFFFF"/>
        </a:lt1>
        <a:dk2>
          <a:srgbClr val="0860A8"/>
        </a:dk2>
        <a:lt2>
          <a:srgbClr val="777777"/>
        </a:lt2>
        <a:accent1>
          <a:srgbClr val="FF5C00"/>
        </a:accent1>
        <a:accent2>
          <a:srgbClr val="FDB605"/>
        </a:accent2>
        <a:accent3>
          <a:srgbClr val="FFFFFF"/>
        </a:accent3>
        <a:accent4>
          <a:srgbClr val="0D0D0D"/>
        </a:accent4>
        <a:accent5>
          <a:srgbClr val="FFB5AA"/>
        </a:accent5>
        <a:accent6>
          <a:srgbClr val="E5A504"/>
        </a:accent6>
        <a:hlink>
          <a:srgbClr val="C7015B"/>
        </a:hlink>
        <a:folHlink>
          <a:srgbClr val="37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_intel_only 4">
        <a:dk1>
          <a:srgbClr val="333333"/>
        </a:dk1>
        <a:lt1>
          <a:srgbClr val="FFFFFF"/>
        </a:lt1>
        <a:dk2>
          <a:srgbClr val="0860A8"/>
        </a:dk2>
        <a:lt2>
          <a:srgbClr val="000000"/>
        </a:lt2>
        <a:accent1>
          <a:srgbClr val="FF5C00"/>
        </a:accent1>
        <a:accent2>
          <a:srgbClr val="FDB605"/>
        </a:accent2>
        <a:accent3>
          <a:srgbClr val="FFFFFF"/>
        </a:accent3>
        <a:accent4>
          <a:srgbClr val="2A2A2A"/>
        </a:accent4>
        <a:accent5>
          <a:srgbClr val="FFB5AA"/>
        </a:accent5>
        <a:accent6>
          <a:srgbClr val="E5A504"/>
        </a:accent6>
        <a:hlink>
          <a:srgbClr val="C7015B"/>
        </a:hlink>
        <a:folHlink>
          <a:srgbClr val="37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_intel_only 5">
        <a:dk1>
          <a:srgbClr val="080808"/>
        </a:dk1>
        <a:lt1>
          <a:srgbClr val="FFFFFF"/>
        </a:lt1>
        <a:dk2>
          <a:srgbClr val="0860A8"/>
        </a:dk2>
        <a:lt2>
          <a:srgbClr val="0860A8"/>
        </a:lt2>
        <a:accent1>
          <a:srgbClr val="FF5C00"/>
        </a:accent1>
        <a:accent2>
          <a:srgbClr val="FDB605"/>
        </a:accent2>
        <a:accent3>
          <a:srgbClr val="FFFFFF"/>
        </a:accent3>
        <a:accent4>
          <a:srgbClr val="060606"/>
        </a:accent4>
        <a:accent5>
          <a:srgbClr val="FFB5AA"/>
        </a:accent5>
        <a:accent6>
          <a:srgbClr val="E5A504"/>
        </a:accent6>
        <a:hlink>
          <a:srgbClr val="C7015B"/>
        </a:hlink>
        <a:folHlink>
          <a:srgbClr val="37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_intel_only 6">
        <a:dk1>
          <a:srgbClr val="000000"/>
        </a:dk1>
        <a:lt1>
          <a:srgbClr val="FFFFFF"/>
        </a:lt1>
        <a:dk2>
          <a:srgbClr val="0860A8"/>
        </a:dk2>
        <a:lt2>
          <a:srgbClr val="0860A8"/>
        </a:lt2>
        <a:accent1>
          <a:srgbClr val="FF5C00"/>
        </a:accent1>
        <a:accent2>
          <a:srgbClr val="FDB605"/>
        </a:accent2>
        <a:accent3>
          <a:srgbClr val="FFFFFF"/>
        </a:accent3>
        <a:accent4>
          <a:srgbClr val="000000"/>
        </a:accent4>
        <a:accent5>
          <a:srgbClr val="FFB5AA"/>
        </a:accent5>
        <a:accent6>
          <a:srgbClr val="E5A504"/>
        </a:accent6>
        <a:hlink>
          <a:srgbClr val="C7015B"/>
        </a:hlink>
        <a:folHlink>
          <a:srgbClr val="37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_intel_only 7">
        <a:dk1>
          <a:srgbClr val="000000"/>
        </a:dk1>
        <a:lt1>
          <a:srgbClr val="FFFFFF"/>
        </a:lt1>
        <a:dk2>
          <a:srgbClr val="0860A8"/>
        </a:dk2>
        <a:lt2>
          <a:srgbClr val="0860A8"/>
        </a:lt2>
        <a:accent1>
          <a:srgbClr val="FF5C00"/>
        </a:accent1>
        <a:accent2>
          <a:srgbClr val="FDB605"/>
        </a:accent2>
        <a:accent3>
          <a:srgbClr val="FFFFFF"/>
        </a:accent3>
        <a:accent4>
          <a:srgbClr val="000000"/>
        </a:accent4>
        <a:accent5>
          <a:srgbClr val="FFB5AA"/>
        </a:accent5>
        <a:accent6>
          <a:srgbClr val="E5A504"/>
        </a:accent6>
        <a:hlink>
          <a:srgbClr val="AA014C"/>
        </a:hlink>
        <a:folHlink>
          <a:srgbClr val="37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_intel_only 8">
        <a:dk1>
          <a:srgbClr val="000000"/>
        </a:dk1>
        <a:lt1>
          <a:srgbClr val="FFFFFF"/>
        </a:lt1>
        <a:dk2>
          <a:srgbClr val="0860A8"/>
        </a:dk2>
        <a:lt2>
          <a:srgbClr val="808080"/>
        </a:lt2>
        <a:accent1>
          <a:srgbClr val="FF5C00"/>
        </a:accent1>
        <a:accent2>
          <a:srgbClr val="FDB605"/>
        </a:accent2>
        <a:accent3>
          <a:srgbClr val="FFFFFF"/>
        </a:accent3>
        <a:accent4>
          <a:srgbClr val="000000"/>
        </a:accent4>
        <a:accent5>
          <a:srgbClr val="FFB5AA"/>
        </a:accent5>
        <a:accent6>
          <a:srgbClr val="E5A504"/>
        </a:accent6>
        <a:hlink>
          <a:srgbClr val="AA014C"/>
        </a:hlink>
        <a:folHlink>
          <a:srgbClr val="37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59838</TotalTime>
  <Words>3894</Words>
  <Application>Microsoft Office PowerPoint</Application>
  <PresentationFormat>On-screen Show (4:3)</PresentationFormat>
  <Paragraphs>805</Paragraphs>
  <Slides>61</Slides>
  <Notes>41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2_white_intel_only</vt:lpstr>
      <vt:lpstr>Equation</vt:lpstr>
      <vt:lpstr>RGB-D Recognition:  A Feature Learning Approach</vt:lpstr>
      <vt:lpstr>Real-time RGB-D Sensor Data</vt:lpstr>
      <vt:lpstr>Standard Approaches to 3D Recognition</vt:lpstr>
      <vt:lpstr>Standard Approaches to RGB Recognition</vt:lpstr>
      <vt:lpstr>A Typical Recognition Pipeline</vt:lpstr>
      <vt:lpstr>Need for RGB-D Features</vt:lpstr>
      <vt:lpstr>Outline of Presentation</vt:lpstr>
      <vt:lpstr>Outline of Presentation</vt:lpstr>
      <vt:lpstr>RGB-D Recognition: Benchmark</vt:lpstr>
      <vt:lpstr>RGB-D Recognition: Baseline</vt:lpstr>
      <vt:lpstr>How to Obtain RGB-D Features?</vt:lpstr>
      <vt:lpstr>SIFT: Histogram of Gradient Orientations</vt:lpstr>
      <vt:lpstr>SIFT as Gradient Match Kernel</vt:lpstr>
      <vt:lpstr>SIFT as Gradient Match Kernel</vt:lpstr>
      <vt:lpstr>Approximating Gradient Match Kernel</vt:lpstr>
      <vt:lpstr>Approximating Gradient Match Kernel</vt:lpstr>
      <vt:lpstr>Dimension Reduction with kPCA</vt:lpstr>
      <vt:lpstr>Shape and Color Kernel Descriptors</vt:lpstr>
      <vt:lpstr>Kernel Descriptors: Image Classification</vt:lpstr>
      <vt:lpstr>PowerPoint Presentation</vt:lpstr>
      <vt:lpstr>KDES on Fine-Grained Recognition</vt:lpstr>
      <vt:lpstr>KDES on Scene Classification</vt:lpstr>
      <vt:lpstr>KDES on Material Recognition</vt:lpstr>
      <vt:lpstr>Depth Kernel Descriptors</vt:lpstr>
      <vt:lpstr>RGB-D Recognition: Standard Features</vt:lpstr>
      <vt:lpstr>RGB-D: Kernel Descriptors</vt:lpstr>
      <vt:lpstr>How to Obtain RGB-D Features?</vt:lpstr>
      <vt:lpstr>Hierarchical Matching Pursuit</vt:lpstr>
      <vt:lpstr>Orthogonal Matching Pursuit (OMP)</vt:lpstr>
      <vt:lpstr>Orthogonal Matching Pursuit (OMP)</vt:lpstr>
      <vt:lpstr>Orthogonal Matching Pursuit (OMP)</vt:lpstr>
      <vt:lpstr>Orthogonal Matching Pursuit (OMP)</vt:lpstr>
      <vt:lpstr>Learned K-SVD Dictionaries</vt:lpstr>
      <vt:lpstr>Hierarchical Sparse Coding</vt:lpstr>
      <vt:lpstr>RGB-D Recognition: Standard Features</vt:lpstr>
      <vt:lpstr>RGB-D Recognition: Sparse Coding</vt:lpstr>
      <vt:lpstr>Multipath Hierarchical Matching Pursuit</vt:lpstr>
      <vt:lpstr>Two Families of Local RGB-D Features</vt:lpstr>
      <vt:lpstr>Related Works on RGB-D Recognition</vt:lpstr>
      <vt:lpstr>Related Works on RGB-D Recognition</vt:lpstr>
      <vt:lpstr>RGB-D Recognition for Interaction</vt:lpstr>
      <vt:lpstr>Fine-Grained Activity Recognition</vt:lpstr>
      <vt:lpstr>Outline of Presentation</vt:lpstr>
      <vt:lpstr>RGB-D Scenes Dataset v.2</vt:lpstr>
      <vt:lpstr>Histogram of Sparse Codes (HSC)</vt:lpstr>
      <vt:lpstr>Histogram of Sparse Codes (HSC)</vt:lpstr>
      <vt:lpstr>Histogram of Sparse Codes for RGB-D Detection</vt:lpstr>
      <vt:lpstr>RGB-D Object Detection in Video</vt:lpstr>
      <vt:lpstr>3D Voxel-based Classification</vt:lpstr>
      <vt:lpstr>RGB-D Object Detection</vt:lpstr>
      <vt:lpstr>Contour Detection</vt:lpstr>
      <vt:lpstr>Sparse Code Gradients</vt:lpstr>
      <vt:lpstr>Precision/Recall on BSDS500</vt:lpstr>
      <vt:lpstr>RGB-D Contour Detection</vt:lpstr>
      <vt:lpstr>Structured Forests for Fast Edge Detection</vt:lpstr>
      <vt:lpstr>RGB-D Scene Labeling</vt:lpstr>
      <vt:lpstr>RGB-(D) Scene Labeling Benchmarks</vt:lpstr>
      <vt:lpstr>Semantic Scene Labeling (RGB-D)</vt:lpstr>
      <vt:lpstr>RGB-(D) Scene Labeling Benchmarks</vt:lpstr>
      <vt:lpstr>Summary</vt:lpstr>
      <vt:lpstr>PowerPoint Presentation</vt:lpstr>
    </vt:vector>
  </TitlesOfParts>
  <Company>Intel and UW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ISTC-PC</dc:title>
  <dc:creator>xiaofeng.ren@intel.com</dc:creator>
  <cp:lastModifiedBy>Reference</cp:lastModifiedBy>
  <cp:revision>1948</cp:revision>
  <cp:lastPrinted>2011-06-18T20:54:01Z</cp:lastPrinted>
  <dcterms:created xsi:type="dcterms:W3CDTF">2011-06-21T12:52:36Z</dcterms:created>
  <dcterms:modified xsi:type="dcterms:W3CDTF">2014-06-28T17:55:33Z</dcterms:modified>
</cp:coreProperties>
</file>